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7"/>
  </p:notesMasterIdLst>
  <p:sldIdLst>
    <p:sldId id="256" r:id="rId2"/>
    <p:sldId id="258" r:id="rId3"/>
    <p:sldId id="259" r:id="rId4"/>
    <p:sldId id="257" r:id="rId5"/>
    <p:sldId id="285" r:id="rId6"/>
    <p:sldId id="286" r:id="rId7"/>
    <p:sldId id="284" r:id="rId8"/>
    <p:sldId id="287" r:id="rId9"/>
    <p:sldId id="288" r:id="rId10"/>
    <p:sldId id="261" r:id="rId11"/>
    <p:sldId id="262" r:id="rId12"/>
    <p:sldId id="291" r:id="rId13"/>
    <p:sldId id="290" r:id="rId14"/>
    <p:sldId id="264" r:id="rId15"/>
    <p:sldId id="292" r:id="rId16"/>
    <p:sldId id="265" r:id="rId17"/>
    <p:sldId id="266" r:id="rId18"/>
    <p:sldId id="267" r:id="rId19"/>
    <p:sldId id="293" r:id="rId20"/>
    <p:sldId id="268" r:id="rId21"/>
    <p:sldId id="294" r:id="rId22"/>
    <p:sldId id="269" r:id="rId23"/>
    <p:sldId id="295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281" r:id="rId34"/>
    <p:sldId id="282" r:id="rId35"/>
    <p:sldId id="283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9" autoAdjust="0"/>
    <p:restoredTop sz="94660"/>
  </p:normalViewPr>
  <p:slideViewPr>
    <p:cSldViewPr>
      <p:cViewPr varScale="1">
        <p:scale>
          <a:sx n="127" d="100"/>
          <a:sy n="127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20" d="100"/>
        <a:sy n="2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C642A9-8968-4648-B75C-4553975A721A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275D8A-46E3-422D-884D-90A8879E74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735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D8BD707-D9CF-40AE-B4C6-C98DA3205C09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1447800"/>
            <a:ext cx="6553200" cy="18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</a:t>
            </a:r>
            <a:br>
              <a:rPr lang="en-US" dirty="0" smtClean="0"/>
            </a:br>
            <a:r>
              <a:rPr lang="en-US" dirty="0" smtClean="0"/>
              <a:t>A rewrite-based Language Definitional Framework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886200"/>
            <a:ext cx="7239000" cy="1752600"/>
          </a:xfrm>
        </p:spPr>
        <p:txBody>
          <a:bodyPr/>
          <a:lstStyle/>
          <a:p>
            <a:r>
              <a:rPr lang="en-US" dirty="0" err="1" smtClean="0"/>
              <a:t>Grigore</a:t>
            </a:r>
            <a:r>
              <a:rPr lang="en-US" dirty="0" smtClean="0"/>
              <a:t> </a:t>
            </a:r>
            <a:r>
              <a:rPr lang="en-US" dirty="0" err="1" smtClean="0"/>
              <a:t>Rosu</a:t>
            </a:r>
            <a:endParaRPr lang="en-US" dirty="0" smtClean="0"/>
          </a:p>
          <a:p>
            <a:r>
              <a:rPr lang="en-US" dirty="0" smtClean="0"/>
              <a:t>CS422 – Programming Language Design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 Definitions / K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305800" cy="4267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K definitions, also called K systems, consist of:</a:t>
            </a:r>
          </a:p>
          <a:p>
            <a:pPr lvl="1"/>
            <a:r>
              <a:rPr lang="en-US" sz="2100" i="1" dirty="0" smtClean="0">
                <a:solidFill>
                  <a:srgbClr val="0070C0"/>
                </a:solidFill>
              </a:rPr>
              <a:t>Configurations</a:t>
            </a:r>
          </a:p>
          <a:p>
            <a:pPr lvl="2"/>
            <a:r>
              <a:rPr lang="en-US" sz="1800" dirty="0" smtClean="0"/>
              <a:t>Nested and labeled associative or associative/commutative “soups”, holding all necessary information: current computation, environments, stores, threads, etc.</a:t>
            </a:r>
          </a:p>
          <a:p>
            <a:pPr lvl="1"/>
            <a:r>
              <a:rPr lang="en-US" sz="2000" i="1" dirty="0" smtClean="0">
                <a:solidFill>
                  <a:srgbClr val="0070C0"/>
                </a:solidFill>
              </a:rPr>
              <a:t>Computations</a:t>
            </a:r>
          </a:p>
          <a:p>
            <a:pPr lvl="2"/>
            <a:r>
              <a:rPr lang="en-US" sz="1800" dirty="0" smtClean="0"/>
              <a:t>Special list structures extending abstract syntax</a:t>
            </a:r>
          </a:p>
          <a:p>
            <a:pPr lvl="1"/>
            <a:r>
              <a:rPr lang="en-US" sz="2000" i="1" dirty="0" smtClean="0">
                <a:solidFill>
                  <a:srgbClr val="0070C0"/>
                </a:solidFill>
              </a:rPr>
              <a:t>Rules</a:t>
            </a:r>
          </a:p>
          <a:p>
            <a:pPr lvl="2"/>
            <a:r>
              <a:rPr lang="en-US" sz="1800" dirty="0" smtClean="0"/>
              <a:t>Can be structural or computational</a:t>
            </a:r>
          </a:p>
          <a:p>
            <a:pPr lvl="2"/>
            <a:r>
              <a:rPr lang="en-US" sz="1800" dirty="0" smtClean="0"/>
              <a:t>Structural rules allow </a:t>
            </a:r>
            <a:r>
              <a:rPr lang="en-US" sz="1800" dirty="0"/>
              <a:t>for re-arrangements of </a:t>
            </a:r>
            <a:r>
              <a:rPr lang="en-US" sz="1800" dirty="0" smtClean="0"/>
              <a:t>the configuration, in particular of the computations (we call some of these structural rules heating/cooling rules, inspired from the CHAM)</a:t>
            </a:r>
          </a:p>
          <a:p>
            <a:pPr lvl="2"/>
            <a:r>
              <a:rPr lang="en-US" sz="1800" dirty="0" smtClean="0"/>
              <a:t>Computational rules are those performing actual computational steps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8363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Configurations</a:t>
            </a:r>
            <a:endParaRPr lang="en-US" i="1" dirty="0">
              <a:solidFill>
                <a:srgbClr val="0070C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Nested and labeled cells holding any algebraic structure, including sets, </a:t>
            </a:r>
            <a:r>
              <a:rPr lang="en-US" sz="2400" dirty="0" err="1" smtClean="0"/>
              <a:t>multisets</a:t>
            </a:r>
            <a:r>
              <a:rPr lang="en-US" sz="2400" dirty="0" smtClean="0"/>
              <a:t>, lists, maps, etc. </a:t>
            </a:r>
          </a:p>
          <a:p>
            <a:pPr lvl="1"/>
            <a:r>
              <a:rPr lang="en-US" sz="2100" dirty="0" smtClean="0"/>
              <a:t>For example, the configuration of IMP consists of a top-level cell holding a computation (explained shortly) cell and a state cell:</a:t>
            </a:r>
          </a:p>
          <a:p>
            <a:pPr lvl="1"/>
            <a:endParaRPr lang="en-US" sz="2100" dirty="0" smtClean="0"/>
          </a:p>
          <a:p>
            <a:pPr lvl="1"/>
            <a:endParaRPr lang="en-US" sz="2100" dirty="0" smtClean="0"/>
          </a:p>
          <a:p>
            <a:pPr lvl="1"/>
            <a:r>
              <a:rPr lang="en-US" sz="2100" dirty="0" smtClean="0"/>
              <a:t>Here is a concrete cell holding and empty computation and an empty state (dots, possibly qualified, are the units of lists, sets, maps).  Both notations below are supported by our implementation of K (which compiles into Maude):</a:t>
            </a:r>
            <a:endParaRPr lang="en-US" sz="21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60680"/>
            <a:ext cx="61722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5105400"/>
            <a:ext cx="238125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5819775"/>
            <a:ext cx="25717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8630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0352" cy="47244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K configurations obey the following general syntax: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Each cell has a label (possibly empty, as the whitespace cell name above indicates) and can contain anything, including a bag of other cells.  Lists, sets, bags, and maps are assumed “</a:t>
            </a:r>
            <a:r>
              <a:rPr lang="en-US" sz="2400" dirty="0" err="1" smtClean="0"/>
              <a:t>builtin</a:t>
            </a:r>
            <a:r>
              <a:rPr lang="en-US" sz="2400" dirty="0" smtClean="0"/>
              <a:t>” and can be used whenever desired.  They all have the dot “.” as unit, which can be qualified with the corresponding sort name to avoid confusion if desired or needed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Syntax of Configurations</a:t>
            </a:r>
            <a:endParaRPr lang="en-US" i="1" dirty="0">
              <a:solidFill>
                <a:srgbClr val="0070C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390775"/>
            <a:ext cx="49530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ular Callout 6"/>
          <p:cNvSpPr/>
          <p:nvPr/>
        </p:nvSpPr>
        <p:spPr>
          <a:xfrm>
            <a:off x="6553200" y="2133600"/>
            <a:ext cx="2362200" cy="1219200"/>
          </a:xfrm>
          <a:prstGeom prst="wedgeRoundRectCallout">
            <a:avLst>
              <a:gd name="adj1" fmla="val -75850"/>
              <a:gd name="adj2" fmla="val 4006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* means that type of cell can appear multiple times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30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of CHALLENGE</a:t>
            </a:r>
            <a:endParaRPr lang="en-US" i="1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391400" cy="4678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630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382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Computations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Computations are list terms of special “</a:t>
            </a:r>
            <a:r>
              <a:rPr lang="en-US" sz="2400" dirty="0" err="1" smtClean="0"/>
              <a:t>builtin</a:t>
            </a:r>
            <a:r>
              <a:rPr lang="en-US" sz="2400" dirty="0" smtClean="0"/>
              <a:t>” sort K, which have the following form (curved arrow reads “followed by” or “and then”):</a:t>
            </a:r>
          </a:p>
          <a:p>
            <a:endParaRPr lang="en-US" sz="2400" dirty="0" smtClean="0"/>
          </a:p>
          <a:p>
            <a:r>
              <a:rPr lang="en-US" sz="2400" dirty="0" smtClean="0"/>
              <a:t>They extend the syntax of the language and of its  evaluation contexts with the “followed by” construct</a:t>
            </a:r>
          </a:p>
          <a:p>
            <a:r>
              <a:rPr lang="en-US" sz="2400" dirty="0" smtClean="0"/>
              <a:t>Examples</a:t>
            </a:r>
          </a:p>
          <a:p>
            <a:pPr>
              <a:buNone/>
            </a:pPr>
            <a:endParaRPr lang="en-US" sz="24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8510" y="2667000"/>
            <a:ext cx="4485290" cy="407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5431463"/>
            <a:ext cx="1371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9353" y="4419600"/>
            <a:ext cx="2254647" cy="93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92017" y="5774363"/>
            <a:ext cx="4054713" cy="47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7221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00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So far, we only introduced special K syntax, namely syntax used for configurations and syntax used for computations</a:t>
            </a:r>
          </a:p>
          <a:p>
            <a:r>
              <a:rPr lang="en-US" sz="2400" dirty="0" smtClean="0"/>
              <a:t>K definitions, or K systems, consist of syntax as above plus a set of K rules that operate on this syntax by iteratively transforming terms until they cannot be rewritten anymore</a:t>
            </a:r>
          </a:p>
          <a:p>
            <a:r>
              <a:rPr lang="en-US" sz="2400" dirty="0" smtClean="0"/>
              <a:t>K rules can be </a:t>
            </a:r>
          </a:p>
          <a:p>
            <a:pPr lvl="1"/>
            <a:r>
              <a:rPr lang="en-US" sz="2100" i="1" dirty="0" smtClean="0">
                <a:solidFill>
                  <a:srgbClr val="0070C0"/>
                </a:solidFill>
              </a:rPr>
              <a:t>Structural</a:t>
            </a:r>
            <a:r>
              <a:rPr lang="en-US" sz="2100" dirty="0" smtClean="0"/>
              <a:t>, which have no computational meaning and whose role is to rearrange the term so that computational rules can apply; and</a:t>
            </a:r>
          </a:p>
          <a:p>
            <a:pPr lvl="1"/>
            <a:r>
              <a:rPr lang="en-US" sz="2100" i="1" dirty="0" smtClean="0">
                <a:solidFill>
                  <a:srgbClr val="0070C0"/>
                </a:solidFill>
              </a:rPr>
              <a:t>Computational</a:t>
            </a:r>
            <a:r>
              <a:rPr lang="en-US" sz="2100" dirty="0" smtClean="0"/>
              <a:t>, which define the computational steps that irreversibly modify, or evolve, the configuration</a:t>
            </a:r>
            <a:endParaRPr lang="en-US" sz="21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 Heating/Cooling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648" y="1905000"/>
            <a:ext cx="7845552" cy="4191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 special category of K structural rules is particularly common in K definitions, namely the </a:t>
            </a:r>
            <a:r>
              <a:rPr lang="en-US" sz="2400" i="1" dirty="0" smtClean="0">
                <a:solidFill>
                  <a:srgbClr val="0070C0"/>
                </a:solidFill>
              </a:rPr>
              <a:t>heating/cooling rules</a:t>
            </a:r>
          </a:p>
          <a:p>
            <a:pPr lvl="1"/>
            <a:r>
              <a:rPr lang="en-US" sz="2100" dirty="0" smtClean="0"/>
              <a:t>Typically reversible</a:t>
            </a:r>
          </a:p>
          <a:p>
            <a:pPr lvl="1"/>
            <a:r>
              <a:rPr lang="en-US" sz="2100" dirty="0" smtClean="0"/>
              <a:t>Typically used to define evaluation strategies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96510" y="4267517"/>
            <a:ext cx="3962400" cy="853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5131563"/>
            <a:ext cx="7162800" cy="50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6180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Computational Classes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Heating/cooling rules lead to classes of computations (equivalence classes if rules are reversible), for example:</a:t>
            </a:r>
            <a:endParaRPr lang="en-US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687736"/>
            <a:ext cx="3657773" cy="3560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9021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Strictness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 prefer to annotate syntax as follows: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Which </a:t>
            </a:r>
            <a:r>
              <a:rPr lang="en-US" sz="2400" dirty="0" err="1" smtClean="0"/>
              <a:t>desugars</a:t>
            </a:r>
            <a:r>
              <a:rPr lang="en-US" sz="2400" dirty="0" smtClean="0"/>
              <a:t> into heating/cooling rules: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762000" y="4876800"/>
            <a:ext cx="7543800" cy="1447800"/>
            <a:chOff x="304800" y="4724236"/>
            <a:chExt cx="8610600" cy="1752764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0" y="4724236"/>
              <a:ext cx="4953000" cy="1066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4800" y="5867236"/>
              <a:ext cx="8610600" cy="6097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0" name="Group 9"/>
          <p:cNvGrpSpPr/>
          <p:nvPr/>
        </p:nvGrpSpPr>
        <p:grpSpPr>
          <a:xfrm>
            <a:off x="1552575" y="2381250"/>
            <a:ext cx="6600825" cy="1123950"/>
            <a:chOff x="790575" y="2311638"/>
            <a:chExt cx="7820025" cy="1403112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90575" y="2336441"/>
              <a:ext cx="2714625" cy="559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794976" y="2311638"/>
              <a:ext cx="1257300" cy="542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38200" y="3171825"/>
              <a:ext cx="5562600" cy="514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715125" y="3143250"/>
              <a:ext cx="1895475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393695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Example: K Annotated Syntax of IMP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524000"/>
            <a:ext cx="52387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programming language definitional approaches discussed so far, each with its advantages and disadvantages, have been </a:t>
            </a:r>
            <a:r>
              <a:rPr lang="en-US" sz="2400" i="1" dirty="0" smtClean="0"/>
              <a:t>faithfully</a:t>
            </a:r>
            <a:r>
              <a:rPr lang="en-US" sz="2400" dirty="0" smtClean="0"/>
              <a:t> represented in rewriting </a:t>
            </a:r>
            <a:r>
              <a:rPr lang="en-US" sz="2400" dirty="0"/>
              <a:t>l</a:t>
            </a:r>
            <a:r>
              <a:rPr lang="en-US" sz="2400" dirty="0" smtClean="0"/>
              <a:t>ogic and Maude</a:t>
            </a:r>
          </a:p>
          <a:p>
            <a:pPr lvl="1"/>
            <a:r>
              <a:rPr lang="en-US" sz="2100" dirty="0" smtClean="0"/>
              <a:t>By faithful representation we mean one which preserves everything the original had: computation granularity (step-for-step), modularity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685800" y="3546335"/>
            <a:ext cx="8229600" cy="3159265"/>
            <a:chOff x="685800" y="3546335"/>
            <a:chExt cx="8229600" cy="3159265"/>
          </a:xfrm>
        </p:grpSpPr>
        <p:sp>
          <p:nvSpPr>
            <p:cNvPr id="5" name="10-Point Star 4"/>
            <p:cNvSpPr/>
            <p:nvPr/>
          </p:nvSpPr>
          <p:spPr>
            <a:xfrm>
              <a:off x="685800" y="3546335"/>
              <a:ext cx="8229600" cy="3159265"/>
            </a:xfrm>
            <a:prstGeom prst="star10">
              <a:avLst/>
            </a:prstGeom>
            <a:solidFill>
              <a:schemeClr val="accent1">
                <a:alpha val="21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smtClean="0">
                  <a:solidFill>
                    <a:schemeClr val="tx1"/>
                  </a:solidFill>
                </a:rPr>
                <a:t>Rewriting Logic</a:t>
              </a:r>
              <a:endParaRPr lang="en-US" sz="4800" dirty="0">
                <a:solidFill>
                  <a:schemeClr val="tx1"/>
                </a:solidFill>
              </a:endParaRPr>
            </a:p>
          </p:txBody>
        </p:sp>
        <p:sp>
          <p:nvSpPr>
            <p:cNvPr id="6" name="Flowchart: Alternate Process 5"/>
            <p:cNvSpPr/>
            <p:nvPr/>
          </p:nvSpPr>
          <p:spPr>
            <a:xfrm>
              <a:off x="1371599" y="4572000"/>
              <a:ext cx="1447801" cy="776452"/>
            </a:xfrm>
            <a:prstGeom prst="flowChartAlternateProcess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Big-Step SOS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7" name="Flowchart: Alternate Process 6"/>
            <p:cNvSpPr/>
            <p:nvPr/>
          </p:nvSpPr>
          <p:spPr>
            <a:xfrm>
              <a:off x="5105400" y="4070759"/>
              <a:ext cx="1938455" cy="653641"/>
            </a:xfrm>
            <a:prstGeom prst="flowChartAlternateProcess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 smtClean="0">
                  <a:solidFill>
                    <a:schemeClr val="tx1"/>
                  </a:solidFill>
                </a:rPr>
                <a:t>MSOS</a:t>
              </a:r>
              <a:endParaRPr lang="en-US" sz="3600" dirty="0">
                <a:solidFill>
                  <a:schemeClr val="tx1"/>
                </a:solidFill>
              </a:endParaRPr>
            </a:p>
          </p:txBody>
        </p:sp>
        <p:sp>
          <p:nvSpPr>
            <p:cNvPr id="8" name="Flowchart: Alternate Process 7"/>
            <p:cNvSpPr/>
            <p:nvPr/>
          </p:nvSpPr>
          <p:spPr>
            <a:xfrm>
              <a:off x="6683115" y="4880489"/>
              <a:ext cx="1752600" cy="544701"/>
            </a:xfrm>
            <a:prstGeom prst="flowChartAlternateProcess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 smtClean="0">
                  <a:solidFill>
                    <a:schemeClr val="tx1"/>
                  </a:solidFill>
                </a:rPr>
                <a:t>CHAM</a:t>
              </a:r>
              <a:endParaRPr lang="en-US" sz="3600" dirty="0">
                <a:solidFill>
                  <a:schemeClr val="tx1"/>
                </a:solidFill>
              </a:endParaRPr>
            </a:p>
          </p:txBody>
        </p:sp>
        <p:sp>
          <p:nvSpPr>
            <p:cNvPr id="9" name="Flowchart: Alternate Process 8"/>
            <p:cNvSpPr/>
            <p:nvPr/>
          </p:nvSpPr>
          <p:spPr>
            <a:xfrm>
              <a:off x="2217296" y="5562600"/>
              <a:ext cx="3200399" cy="685800"/>
            </a:xfrm>
            <a:prstGeom prst="flowChartAlternateProcess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Reduction Semantics with Evaluation Contexts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12" name="Flowchart: Alternate Process 11"/>
            <p:cNvSpPr/>
            <p:nvPr/>
          </p:nvSpPr>
          <p:spPr>
            <a:xfrm>
              <a:off x="3005253" y="4038600"/>
              <a:ext cx="1566747" cy="685800"/>
            </a:xfrm>
            <a:prstGeom prst="flowChartAlternateProcess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Small-Step</a:t>
              </a:r>
            </a:p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SOS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13" name="Flowchart: Alternate Process 12"/>
            <p:cNvSpPr/>
            <p:nvPr/>
          </p:nvSpPr>
          <p:spPr>
            <a:xfrm>
              <a:off x="5597852" y="5547610"/>
              <a:ext cx="1862253" cy="685800"/>
            </a:xfrm>
            <a:prstGeom prst="flowChartAlternateProcess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err="1" smtClean="0">
                  <a:solidFill>
                    <a:schemeClr val="tx1"/>
                  </a:solidFill>
                </a:rPr>
                <a:t>Denotational</a:t>
              </a:r>
              <a:r>
                <a:rPr lang="en-US" sz="2400" dirty="0" smtClean="0">
                  <a:solidFill>
                    <a:schemeClr val="tx1"/>
                  </a:solidFill>
                </a:rPr>
                <a:t> Semantics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94276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 Rules in Their Full Generality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876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heating/cooling rules above are very particular</a:t>
            </a:r>
          </a:p>
          <a:p>
            <a:r>
              <a:rPr lang="en-US" sz="2400" dirty="0" smtClean="0"/>
              <a:t>In general, K rules can match a pattern and modify only parts of it: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Example: the K semantics of variable assignment in IMP: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_ and the … stand for “whatever”</a:t>
            </a:r>
          </a:p>
          <a:p>
            <a:pPr lvl="1"/>
            <a:r>
              <a:rPr lang="en-US" sz="2100" dirty="0"/>
              <a:t>T</a:t>
            </a:r>
            <a:r>
              <a:rPr lang="en-US" sz="2100" dirty="0" smtClean="0"/>
              <a:t>he former is just an ordinary nameless variable (like in Prolog)</a:t>
            </a:r>
          </a:p>
          <a:p>
            <a:pPr lvl="1"/>
            <a:r>
              <a:rPr lang="en-US" sz="2100" dirty="0"/>
              <a:t>T</a:t>
            </a:r>
            <a:r>
              <a:rPr lang="en-US" sz="2100" dirty="0" smtClean="0"/>
              <a:t>he latter used when the cell holds an associative or an associative and commutative “soup”, case in which it also includes its top-level construct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2825" y="2619375"/>
            <a:ext cx="17811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43225" y="4048125"/>
            <a:ext cx="32575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3617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on K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15400" cy="49530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The notation for K rules generalizes usual notation for deduction rules</a:t>
            </a:r>
          </a:p>
          <a:p>
            <a:pPr lvl="1"/>
            <a:r>
              <a:rPr lang="en-US" sz="2100" dirty="0"/>
              <a:t>C</a:t>
            </a:r>
            <a:r>
              <a:rPr lang="en-US" sz="2100" dirty="0" smtClean="0"/>
              <a:t>onsider a logic and associate it a signature adding syntax for the meta-logical terms: sorts </a:t>
            </a:r>
            <a:r>
              <a:rPr lang="en-US" sz="2100" i="1" dirty="0" smtClean="0">
                <a:latin typeface="Times New Roman" pitchFamily="18" charset="0"/>
                <a:cs typeface="Times New Roman" pitchFamily="18" charset="0"/>
              </a:rPr>
              <a:t>Theory</a:t>
            </a:r>
            <a:r>
              <a:rPr lang="en-US" sz="2100" dirty="0" smtClean="0"/>
              <a:t> and </a:t>
            </a:r>
            <a:r>
              <a:rPr lang="en-US" sz="2100" i="1" dirty="0" smtClean="0">
                <a:latin typeface="Times New Roman" pitchFamily="18" charset="0"/>
                <a:cs typeface="Times New Roman" pitchFamily="18" charset="0"/>
              </a:rPr>
              <a:t>Sequent</a:t>
            </a:r>
            <a:r>
              <a:rPr lang="en-US" sz="2100" dirty="0" smtClean="0"/>
              <a:t> for theories and </a:t>
            </a:r>
            <a:r>
              <a:rPr lang="en-US" sz="2100" dirty="0" err="1" smtClean="0"/>
              <a:t>sequents</a:t>
            </a:r>
            <a:r>
              <a:rPr lang="en-US" sz="2100" dirty="0" smtClean="0"/>
              <a:t>, operation</a:t>
            </a:r>
          </a:p>
          <a:p>
            <a:pPr marL="365760" lvl="1" indent="0">
              <a:buNone/>
            </a:pPr>
            <a:r>
              <a:rPr lang="en-US" sz="2100" dirty="0"/>
              <a:t> </a:t>
            </a:r>
            <a:r>
              <a:rPr lang="en-US" sz="2100" dirty="0" smtClean="0"/>
              <a:t>                         _    _ : </a:t>
            </a:r>
            <a:r>
              <a:rPr lang="en-US" sz="2100" i="1" dirty="0" smtClean="0">
                <a:latin typeface="Times New Roman" pitchFamily="18" charset="0"/>
                <a:cs typeface="Times New Roman" pitchFamily="18" charset="0"/>
              </a:rPr>
              <a:t>Theory × Sentence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  <a:sym typeface="Symbol"/>
              </a:rPr>
              <a:t></a:t>
            </a:r>
            <a:r>
              <a:rPr lang="en-US" sz="2100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100" i="1" dirty="0" smtClean="0">
                <a:latin typeface="Times New Roman" pitchFamily="18" charset="0"/>
                <a:cs typeface="Times New Roman" pitchFamily="18" charset="0"/>
              </a:rPr>
              <a:t>Sequent</a:t>
            </a:r>
          </a:p>
          <a:p>
            <a:pPr lvl="1"/>
            <a:r>
              <a:rPr lang="en-US" sz="2100" dirty="0" smtClean="0"/>
              <a:t>Now K rules where the pattern </a:t>
            </a:r>
            <a:r>
              <a:rPr lang="en-US" sz="21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100" dirty="0" smtClean="0"/>
              <a:t> is taken to be empty and the number </a:t>
            </a:r>
            <a:r>
              <a:rPr lang="en-US" sz="21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100" dirty="0" smtClean="0"/>
              <a:t> of terms above the line is taken to be 1 and the sort of the term above the line is </a:t>
            </a:r>
            <a:r>
              <a:rPr lang="en-US" sz="2100" i="1" dirty="0" smtClean="0">
                <a:latin typeface="Times New Roman" pitchFamily="18" charset="0"/>
                <a:cs typeface="Times New Roman" pitchFamily="18" charset="0"/>
              </a:rPr>
              <a:t>Set</a:t>
            </a:r>
            <a:r>
              <a:rPr lang="en-US" sz="2100" dirty="0" smtClean="0"/>
              <a:t>[</a:t>
            </a:r>
            <a:r>
              <a:rPr lang="en-US" sz="2100" i="1" dirty="0" smtClean="0">
                <a:latin typeface="Times New Roman" pitchFamily="18" charset="0"/>
                <a:cs typeface="Times New Roman" pitchFamily="18" charset="0"/>
              </a:rPr>
              <a:t>Sequent</a:t>
            </a:r>
            <a:r>
              <a:rPr lang="en-US" sz="2100" dirty="0" smtClean="0"/>
              <a:t>] while the sort of the term below the line is</a:t>
            </a:r>
            <a:r>
              <a:rPr lang="en-US" sz="2100" i="1" dirty="0" smtClean="0">
                <a:latin typeface="Times New Roman" pitchFamily="18" charset="0"/>
                <a:cs typeface="Times New Roman" pitchFamily="18" charset="0"/>
              </a:rPr>
              <a:t> Sequent </a:t>
            </a:r>
            <a:r>
              <a:rPr lang="en-US" sz="2100" dirty="0" smtClean="0"/>
              <a:t>become nothing but conventional deduction rules in the considered logic</a:t>
            </a:r>
          </a:p>
          <a:p>
            <a:pPr lvl="1"/>
            <a:r>
              <a:rPr lang="en-US" sz="2100" dirty="0" smtClean="0"/>
              <a:t>When </a:t>
            </a:r>
            <a:r>
              <a:rPr lang="en-US" sz="21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100" dirty="0" smtClean="0"/>
              <a:t> is empty and </a:t>
            </a:r>
            <a:r>
              <a:rPr lang="en-US" sz="21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100" dirty="0" smtClean="0"/>
              <a:t> is 1, we prefer to use the conventional rewrite notation, with arrows (</a:t>
            </a:r>
            <a:r>
              <a:rPr lang="en-US" sz="2100" dirty="0" smtClean="0">
                <a:cs typeface="Times New Roman" pitchFamily="18" charset="0"/>
                <a:sym typeface="Symbol"/>
              </a:rPr>
              <a:t> or similar) instead of a horizontal line</a:t>
            </a:r>
          </a:p>
          <a:p>
            <a:r>
              <a:rPr lang="en-US" sz="2400" dirty="0" smtClean="0"/>
              <a:t>K rules are equivalent with (but more compact than) conventional rewrite rules when one is not interested in concurrency</a:t>
            </a:r>
          </a:p>
          <a:p>
            <a:r>
              <a:rPr lang="en-US" sz="2400" dirty="0" smtClean="0"/>
              <a:t>K rules are like transactions: modified parts are read-write, rest of the pattern is read-only; concurrent rules can share the read-only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314" y="2743200"/>
            <a:ext cx="228600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128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K Semantics of IMP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1563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Concurrency in</a:t>
            </a:r>
            <a:r>
              <a:rPr lang="en-US" dirty="0" smtClean="0"/>
              <a:t> 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remaining slides are optional</a:t>
            </a:r>
          </a:p>
          <a:p>
            <a:r>
              <a:rPr lang="en-US" sz="2400" dirty="0" smtClean="0"/>
              <a:t>They explain why and how K systems achieve “more true concurrency” than other frameworks</a:t>
            </a:r>
          </a:p>
          <a:p>
            <a:r>
              <a:rPr lang="en-US" sz="2400" dirty="0" smtClean="0"/>
              <a:t>The slides are quite metaphorical; if interested in the formal details, then please check the paper</a:t>
            </a:r>
          </a:p>
          <a:p>
            <a:pPr lvl="1"/>
            <a:r>
              <a:rPr lang="en-US" sz="2100" dirty="0" smtClean="0"/>
              <a:t>“An Overview of the K Semantic Framework” </a:t>
            </a:r>
            <a:r>
              <a:rPr lang="en-US" sz="2100" dirty="0"/>
              <a:t>in Journal of Logic and Algebraic </a:t>
            </a:r>
            <a:r>
              <a:rPr lang="en-US" sz="2100" dirty="0" smtClean="0"/>
              <a:t>Programming, Volume </a:t>
            </a:r>
            <a:r>
              <a:rPr lang="en-US" sz="2100" dirty="0"/>
              <a:t>79, Issue 6, August 2010, Pages 397-434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7702414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Explicit Data Sharing?</a:t>
            </a:r>
            <a:br>
              <a:rPr lang="en-US" dirty="0" smtClean="0"/>
            </a:br>
            <a:r>
              <a:rPr lang="en-US" dirty="0" smtClean="0"/>
              <a:t>Example: Resource Sharing</a:t>
            </a:r>
            <a:endParaRPr lang="en-US" dirty="0"/>
          </a:p>
        </p:txBody>
      </p:sp>
      <p:pic>
        <p:nvPicPr>
          <p:cNvPr id="7" name="Content Placeholder 6" descr="Sun-256x25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34381" y="2034381"/>
            <a:ext cx="1242219" cy="1242219"/>
          </a:xfrm>
        </p:spPr>
      </p:pic>
      <p:pic>
        <p:nvPicPr>
          <p:cNvPr id="6" name="Picture 5" descr="2007-04-25_coda_ic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1160" y="1981200"/>
            <a:ext cx="1219200" cy="1219200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3517392" y="2346800"/>
            <a:ext cx="978408" cy="48463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6" descr="Sun-256x25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2037736"/>
            <a:ext cx="1242219" cy="1242219"/>
          </a:xfrm>
          <a:prstGeom prst="rect">
            <a:avLst/>
          </a:prstGeom>
        </p:spPr>
      </p:pic>
      <p:pic>
        <p:nvPicPr>
          <p:cNvPr id="10" name="Picture 9" descr="2007-04-25_coda_icon-us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1981200"/>
            <a:ext cx="1219200" cy="12192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391400" y="1752600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dirty="0" smtClean="0">
                <a:solidFill>
                  <a:schemeClr val="accent1"/>
                </a:solidFill>
              </a:rPr>
              <a:t>O</a:t>
            </a:r>
            <a:r>
              <a:rPr lang="en-US" sz="11500" baseline="-25000" dirty="0" smtClean="0">
                <a:solidFill>
                  <a:schemeClr val="accent1"/>
                </a:solidFill>
              </a:rPr>
              <a:t>2</a:t>
            </a:r>
            <a:endParaRPr lang="en-US" sz="11500" baseline="-25000" dirty="0">
              <a:solidFill>
                <a:schemeClr val="accent1"/>
              </a:solidFill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We want photosynthesis to apply concurrently in spite of the fact that the sun is shared by all rule instances (that is, rules overlap!)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990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un-256x25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34381" y="2034381"/>
            <a:ext cx="1242219" cy="1242219"/>
          </a:xfrm>
        </p:spPr>
      </p:pic>
      <p:pic>
        <p:nvPicPr>
          <p:cNvPr id="6" name="Picture 5" descr="2007-04-25_coda_ic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1160" y="1981200"/>
            <a:ext cx="1219200" cy="1219200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3517392" y="2346800"/>
            <a:ext cx="978408" cy="48463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6" descr="Sun-256x25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2037736"/>
            <a:ext cx="1242219" cy="1242219"/>
          </a:xfrm>
          <a:prstGeom prst="rect">
            <a:avLst/>
          </a:prstGeom>
        </p:spPr>
      </p:pic>
      <p:pic>
        <p:nvPicPr>
          <p:cNvPr id="10" name="Picture 9" descr="2007-04-25_coda_icon-us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1981200"/>
            <a:ext cx="1219200" cy="1219200"/>
          </a:xfrm>
          <a:prstGeom prst="rect">
            <a:avLst/>
          </a:prstGeom>
        </p:spPr>
      </p:pic>
      <p:grpSp>
        <p:nvGrpSpPr>
          <p:cNvPr id="3" name="Group 15"/>
          <p:cNvGrpSpPr/>
          <p:nvPr/>
        </p:nvGrpSpPr>
        <p:grpSpPr>
          <a:xfrm>
            <a:off x="152400" y="3962400"/>
            <a:ext cx="3657600" cy="2743200"/>
            <a:chOff x="2411360" y="3886200"/>
            <a:chExt cx="3962400" cy="2819400"/>
          </a:xfrm>
        </p:grpSpPr>
        <p:sp>
          <p:nvSpPr>
            <p:cNvPr id="15" name="Flowchart: Alternate Process 14"/>
            <p:cNvSpPr/>
            <p:nvPr/>
          </p:nvSpPr>
          <p:spPr>
            <a:xfrm>
              <a:off x="2411360" y="3886200"/>
              <a:ext cx="3962400" cy="2819400"/>
            </a:xfrm>
            <a:prstGeom prst="flowChartAlternate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 descr="2007-04-25_coda_icon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67000" y="5257800"/>
              <a:ext cx="1219200" cy="1219200"/>
            </a:xfrm>
            <a:prstGeom prst="rect">
              <a:avLst/>
            </a:prstGeom>
          </p:spPr>
        </p:pic>
        <p:pic>
          <p:nvPicPr>
            <p:cNvPr id="12" name="Picture 11" descr="2007-04-25_coda_icon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876800" y="5334000"/>
              <a:ext cx="1219200" cy="1219200"/>
            </a:xfrm>
            <a:prstGeom prst="rect">
              <a:avLst/>
            </a:prstGeom>
          </p:spPr>
        </p:pic>
        <p:pic>
          <p:nvPicPr>
            <p:cNvPr id="13" name="Content Placeholder 6" descr="Sun-256x256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10000" y="4244181"/>
              <a:ext cx="1242219" cy="1242219"/>
            </a:xfrm>
            <a:prstGeom prst="rect">
              <a:avLst/>
            </a:prstGeom>
          </p:spPr>
        </p:pic>
      </p:grpSp>
      <p:sp>
        <p:nvSpPr>
          <p:cNvPr id="17" name="TextBox 16"/>
          <p:cNvSpPr txBox="1"/>
          <p:nvPr/>
        </p:nvSpPr>
        <p:spPr>
          <a:xfrm>
            <a:off x="7391400" y="1752600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dirty="0" smtClean="0">
                <a:solidFill>
                  <a:schemeClr val="accent1"/>
                </a:solidFill>
              </a:rPr>
              <a:t>O</a:t>
            </a:r>
            <a:r>
              <a:rPr lang="en-US" sz="11500" baseline="-25000" dirty="0" smtClean="0">
                <a:solidFill>
                  <a:schemeClr val="accent1"/>
                </a:solidFill>
              </a:rPr>
              <a:t>2</a:t>
            </a:r>
            <a:endParaRPr lang="en-US" sz="11500" baseline="-25000" dirty="0">
              <a:solidFill>
                <a:schemeClr val="accent1"/>
              </a:solidFill>
            </a:endParaRPr>
          </a:p>
        </p:txBody>
      </p:sp>
      <p:grpSp>
        <p:nvGrpSpPr>
          <p:cNvPr id="4" name="Group 38"/>
          <p:cNvGrpSpPr/>
          <p:nvPr/>
        </p:nvGrpSpPr>
        <p:grpSpPr>
          <a:xfrm>
            <a:off x="3962400" y="3962400"/>
            <a:ext cx="4876800" cy="2743200"/>
            <a:chOff x="3962400" y="3962400"/>
            <a:chExt cx="4876800" cy="2743200"/>
          </a:xfrm>
        </p:grpSpPr>
        <p:pic>
          <p:nvPicPr>
            <p:cNvPr id="24" name="Picture 23" descr="2007-04-25_coda_icon-used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20000" y="4343400"/>
              <a:ext cx="1219200" cy="1219200"/>
            </a:xfrm>
            <a:prstGeom prst="rect">
              <a:avLst/>
            </a:prstGeom>
          </p:spPr>
        </p:pic>
        <p:sp>
          <p:nvSpPr>
            <p:cNvPr id="19" name="Flowchart: Alternate Process 18"/>
            <p:cNvSpPr/>
            <p:nvPr/>
          </p:nvSpPr>
          <p:spPr>
            <a:xfrm>
              <a:off x="5181600" y="3962400"/>
              <a:ext cx="3657600" cy="2743200"/>
            </a:xfrm>
            <a:prstGeom prst="flowChartAlternate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Content Placeholder 6" descr="Sun-256x256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549536" y="3972954"/>
              <a:ext cx="1146664" cy="1208646"/>
            </a:xfrm>
            <a:prstGeom prst="rect">
              <a:avLst/>
            </a:prstGeom>
          </p:spPr>
        </p:pic>
        <p:pic>
          <p:nvPicPr>
            <p:cNvPr id="23" name="Picture 22" descr="2007-04-25_coda_icon-used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10200" y="4343400"/>
              <a:ext cx="1219200" cy="121920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5410200" y="5259050"/>
              <a:ext cx="1313180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800" dirty="0" smtClean="0">
                  <a:solidFill>
                    <a:schemeClr val="accent1"/>
                  </a:solidFill>
                </a:rPr>
                <a:t>O</a:t>
              </a:r>
              <a:r>
                <a:rPr lang="en-US" sz="8800" baseline="-25000" dirty="0" smtClean="0">
                  <a:solidFill>
                    <a:schemeClr val="accent1"/>
                  </a:solidFill>
                </a:rPr>
                <a:t>2</a:t>
              </a:r>
              <a:endParaRPr lang="en-US" sz="8800" baseline="-25000" dirty="0">
                <a:solidFill>
                  <a:schemeClr val="accent1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297420" y="5257800"/>
              <a:ext cx="1313180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800" dirty="0" smtClean="0">
                  <a:solidFill>
                    <a:schemeClr val="accent1"/>
                  </a:solidFill>
                </a:rPr>
                <a:t>O</a:t>
              </a:r>
              <a:r>
                <a:rPr lang="en-US" sz="8800" baseline="-25000" dirty="0" smtClean="0">
                  <a:solidFill>
                    <a:schemeClr val="accent1"/>
                  </a:solidFill>
                </a:rPr>
                <a:t>2</a:t>
              </a:r>
              <a:endParaRPr lang="en-US" sz="8800" baseline="-25000" dirty="0">
                <a:solidFill>
                  <a:schemeClr val="accent1"/>
                </a:solidFill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3962400" y="5180012"/>
              <a:ext cx="68580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3962400" y="5332412"/>
              <a:ext cx="68580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3962400" y="5484812"/>
              <a:ext cx="68580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4495800" y="5100320"/>
              <a:ext cx="457200" cy="23368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4505960" y="5323840"/>
              <a:ext cx="45720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Explicit Data Sharing?</a:t>
            </a:r>
            <a:br>
              <a:rPr lang="en-US" dirty="0" smtClean="0"/>
            </a:br>
            <a:r>
              <a:rPr lang="en-US" dirty="0" smtClean="0"/>
              <a:t>Example: Resource Sharing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28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Explicit Data Sharing?</a:t>
            </a:r>
            <a:br>
              <a:rPr lang="en-US" dirty="0" smtClean="0"/>
            </a:br>
            <a:r>
              <a:rPr lang="en-US" dirty="0" smtClean="0"/>
              <a:t>Example: Mutual Exclusion</a:t>
            </a:r>
            <a:endParaRPr lang="en-US" dirty="0"/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Access to critical resource (water faucet here) cannot be concurrent, by design.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Takes two steps to get two glasses of water, in spite of potential for concurrent execution</a:t>
            </a:r>
          </a:p>
        </p:txBody>
      </p:sp>
      <p:pic>
        <p:nvPicPr>
          <p:cNvPr id="12" name="Picture 11" descr="water-fauc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5850" y="2162554"/>
            <a:ext cx="692150" cy="848442"/>
          </a:xfrm>
          <a:prstGeom prst="rect">
            <a:avLst/>
          </a:prstGeom>
        </p:spPr>
      </p:pic>
      <p:sp>
        <p:nvSpPr>
          <p:cNvPr id="13" name="Right Arrow 12"/>
          <p:cNvSpPr/>
          <p:nvPr/>
        </p:nvSpPr>
        <p:spPr>
          <a:xfrm>
            <a:off x="3505200" y="2325196"/>
            <a:ext cx="978408" cy="48463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water-fauc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18250" y="2162554"/>
            <a:ext cx="692150" cy="848442"/>
          </a:xfrm>
          <a:prstGeom prst="rect">
            <a:avLst/>
          </a:prstGeom>
        </p:spPr>
      </p:pic>
      <p:pic>
        <p:nvPicPr>
          <p:cNvPr id="15" name="Picture 14" descr="water-gla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34300" y="2272219"/>
            <a:ext cx="419100" cy="662577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980438" y="2172796"/>
            <a:ext cx="838200" cy="838200"/>
            <a:chOff x="838200" y="5257800"/>
            <a:chExt cx="838200" cy="838200"/>
          </a:xfrm>
        </p:grpSpPr>
        <p:sp>
          <p:nvSpPr>
            <p:cNvPr id="18" name="Oval 17"/>
            <p:cNvSpPr/>
            <p:nvPr/>
          </p:nvSpPr>
          <p:spPr>
            <a:xfrm>
              <a:off x="838200" y="5257800"/>
              <a:ext cx="838200" cy="838200"/>
            </a:xfrm>
            <a:prstGeom prst="ellipse">
              <a:avLst/>
            </a:prstGeom>
            <a:solidFill>
              <a:schemeClr val="accent3">
                <a:alpha val="62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1056640" y="54864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1381760" y="54864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Arc 20"/>
          <p:cNvSpPr/>
          <p:nvPr/>
        </p:nvSpPr>
        <p:spPr>
          <a:xfrm rot="19033859">
            <a:off x="1033887" y="2741416"/>
            <a:ext cx="675424" cy="616415"/>
          </a:xfrm>
          <a:prstGeom prst="arc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4953000" y="2172796"/>
            <a:ext cx="838200" cy="838200"/>
            <a:chOff x="838200" y="5257800"/>
            <a:chExt cx="838200" cy="838200"/>
          </a:xfrm>
        </p:grpSpPr>
        <p:sp>
          <p:nvSpPr>
            <p:cNvPr id="23" name="Oval 22"/>
            <p:cNvSpPr/>
            <p:nvPr/>
          </p:nvSpPr>
          <p:spPr>
            <a:xfrm>
              <a:off x="838200" y="5257800"/>
              <a:ext cx="838200" cy="838200"/>
            </a:xfrm>
            <a:prstGeom prst="ellipse">
              <a:avLst/>
            </a:prstGeom>
            <a:solidFill>
              <a:schemeClr val="accent1">
                <a:alpha val="62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1056640" y="54864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1381760" y="54864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Arc 25"/>
          <p:cNvSpPr/>
          <p:nvPr/>
        </p:nvSpPr>
        <p:spPr>
          <a:xfrm rot="8182045">
            <a:off x="5072586" y="2170482"/>
            <a:ext cx="675424" cy="616415"/>
          </a:xfrm>
          <a:prstGeom prst="arc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90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Explicit Data Sharing?</a:t>
            </a:r>
            <a:br>
              <a:rPr lang="en-US" dirty="0" smtClean="0"/>
            </a:br>
            <a:r>
              <a:rPr lang="en-US" dirty="0" smtClean="0"/>
              <a:t>Example: Mutual Exclusion</a:t>
            </a:r>
            <a:endParaRPr lang="en-US" dirty="0"/>
          </a:p>
        </p:txBody>
      </p:sp>
      <p:pic>
        <p:nvPicPr>
          <p:cNvPr id="12" name="Picture 11" descr="water-fauc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5850" y="2162554"/>
            <a:ext cx="692150" cy="848442"/>
          </a:xfrm>
          <a:prstGeom prst="rect">
            <a:avLst/>
          </a:prstGeom>
        </p:spPr>
      </p:pic>
      <p:sp>
        <p:nvSpPr>
          <p:cNvPr id="13" name="Right Arrow 12"/>
          <p:cNvSpPr/>
          <p:nvPr/>
        </p:nvSpPr>
        <p:spPr>
          <a:xfrm>
            <a:off x="3505200" y="2325196"/>
            <a:ext cx="978408" cy="48463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water-fauc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18250" y="2162554"/>
            <a:ext cx="692150" cy="848442"/>
          </a:xfrm>
          <a:prstGeom prst="rect">
            <a:avLst/>
          </a:prstGeom>
        </p:spPr>
      </p:pic>
      <p:pic>
        <p:nvPicPr>
          <p:cNvPr id="15" name="Picture 14" descr="water-gla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34300" y="2272219"/>
            <a:ext cx="419100" cy="662577"/>
          </a:xfrm>
          <a:prstGeom prst="rect">
            <a:avLst/>
          </a:prstGeom>
        </p:spPr>
      </p:pic>
      <p:grpSp>
        <p:nvGrpSpPr>
          <p:cNvPr id="49" name="Group 48"/>
          <p:cNvGrpSpPr/>
          <p:nvPr/>
        </p:nvGrpSpPr>
        <p:grpSpPr>
          <a:xfrm>
            <a:off x="980438" y="2172796"/>
            <a:ext cx="838200" cy="1185035"/>
            <a:chOff x="980438" y="2172796"/>
            <a:chExt cx="838200" cy="1185035"/>
          </a:xfrm>
        </p:grpSpPr>
        <p:grpSp>
          <p:nvGrpSpPr>
            <p:cNvPr id="3" name="Group 15"/>
            <p:cNvGrpSpPr/>
            <p:nvPr/>
          </p:nvGrpSpPr>
          <p:grpSpPr>
            <a:xfrm>
              <a:off x="980438" y="2172796"/>
              <a:ext cx="838200" cy="838200"/>
              <a:chOff x="838200" y="5257800"/>
              <a:chExt cx="838200" cy="838200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838200" y="5257800"/>
                <a:ext cx="838200" cy="838200"/>
              </a:xfrm>
              <a:prstGeom prst="ellipse">
                <a:avLst/>
              </a:prstGeom>
              <a:solidFill>
                <a:schemeClr val="accent3">
                  <a:alpha val="62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056640" y="54864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381760" y="54864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Arc 20"/>
            <p:cNvSpPr/>
            <p:nvPr/>
          </p:nvSpPr>
          <p:spPr>
            <a:xfrm rot="19033859">
              <a:off x="1033887" y="2741416"/>
              <a:ext cx="675424" cy="616415"/>
            </a:xfrm>
            <a:prstGeom prst="arc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4953000" y="2170482"/>
            <a:ext cx="838200" cy="840514"/>
            <a:chOff x="4953000" y="2170482"/>
            <a:chExt cx="838200" cy="840514"/>
          </a:xfrm>
        </p:grpSpPr>
        <p:grpSp>
          <p:nvGrpSpPr>
            <p:cNvPr id="4" name="Group 21"/>
            <p:cNvGrpSpPr/>
            <p:nvPr/>
          </p:nvGrpSpPr>
          <p:grpSpPr>
            <a:xfrm>
              <a:off x="4953000" y="2172796"/>
              <a:ext cx="838200" cy="838200"/>
              <a:chOff x="838200" y="5257800"/>
              <a:chExt cx="838200" cy="838200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838200" y="5257800"/>
                <a:ext cx="838200" cy="838200"/>
              </a:xfrm>
              <a:prstGeom prst="ellipse">
                <a:avLst/>
              </a:prstGeom>
              <a:solidFill>
                <a:schemeClr val="accent1">
                  <a:alpha val="62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056640" y="54864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381760" y="54864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" name="Arc 25"/>
            <p:cNvSpPr/>
            <p:nvPr/>
          </p:nvSpPr>
          <p:spPr>
            <a:xfrm rot="8182045">
              <a:off x="5072586" y="2170482"/>
              <a:ext cx="675424" cy="616415"/>
            </a:xfrm>
            <a:prstGeom prst="arc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Flowchart: Alternate Process 26"/>
          <p:cNvSpPr/>
          <p:nvPr/>
        </p:nvSpPr>
        <p:spPr>
          <a:xfrm>
            <a:off x="152400" y="3962400"/>
            <a:ext cx="3657600" cy="2743200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8"/>
          <p:cNvGrpSpPr/>
          <p:nvPr/>
        </p:nvGrpSpPr>
        <p:grpSpPr>
          <a:xfrm>
            <a:off x="3962400" y="3962400"/>
            <a:ext cx="4876800" cy="2743200"/>
            <a:chOff x="3962400" y="3962400"/>
            <a:chExt cx="4876800" cy="2743200"/>
          </a:xfrm>
        </p:grpSpPr>
        <p:sp>
          <p:nvSpPr>
            <p:cNvPr id="33" name="Flowchart: Alternate Process 32"/>
            <p:cNvSpPr/>
            <p:nvPr/>
          </p:nvSpPr>
          <p:spPr>
            <a:xfrm>
              <a:off x="5181600" y="3962400"/>
              <a:ext cx="3657600" cy="2743200"/>
            </a:xfrm>
            <a:prstGeom prst="flowChartAlternate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3962400" y="5180012"/>
              <a:ext cx="68580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962400" y="5332412"/>
              <a:ext cx="68580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962400" y="5484812"/>
              <a:ext cx="68580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4495800" y="5100320"/>
              <a:ext cx="457200" cy="23368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V="1">
              <a:off x="4505960" y="5323840"/>
              <a:ext cx="45720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43" descr="water-fauc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0050" y="4333158"/>
            <a:ext cx="692150" cy="848442"/>
          </a:xfrm>
          <a:prstGeom prst="rect">
            <a:avLst/>
          </a:prstGeom>
        </p:spPr>
      </p:pic>
      <p:grpSp>
        <p:nvGrpSpPr>
          <p:cNvPr id="50" name="Group 49"/>
          <p:cNvGrpSpPr/>
          <p:nvPr/>
        </p:nvGrpSpPr>
        <p:grpSpPr>
          <a:xfrm>
            <a:off x="533400" y="5368165"/>
            <a:ext cx="838200" cy="1185035"/>
            <a:chOff x="980438" y="2172796"/>
            <a:chExt cx="838200" cy="1185035"/>
          </a:xfrm>
        </p:grpSpPr>
        <p:grpSp>
          <p:nvGrpSpPr>
            <p:cNvPr id="51" name="Group 15"/>
            <p:cNvGrpSpPr/>
            <p:nvPr/>
          </p:nvGrpSpPr>
          <p:grpSpPr>
            <a:xfrm>
              <a:off x="980438" y="2172796"/>
              <a:ext cx="838200" cy="838200"/>
              <a:chOff x="838200" y="5257800"/>
              <a:chExt cx="838200" cy="838200"/>
            </a:xfrm>
          </p:grpSpPr>
          <p:sp>
            <p:nvSpPr>
              <p:cNvPr id="53" name="Oval 52"/>
              <p:cNvSpPr/>
              <p:nvPr/>
            </p:nvSpPr>
            <p:spPr>
              <a:xfrm>
                <a:off x="838200" y="5257800"/>
                <a:ext cx="838200" cy="838200"/>
              </a:xfrm>
              <a:prstGeom prst="ellipse">
                <a:avLst/>
              </a:prstGeom>
              <a:solidFill>
                <a:schemeClr val="accent3">
                  <a:alpha val="62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1056640" y="54864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1381760" y="54864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Arc 51"/>
            <p:cNvSpPr/>
            <p:nvPr/>
          </p:nvSpPr>
          <p:spPr>
            <a:xfrm rot="19033859">
              <a:off x="1033887" y="2741416"/>
              <a:ext cx="675424" cy="616415"/>
            </a:xfrm>
            <a:prstGeom prst="arc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2590800" y="5383160"/>
            <a:ext cx="838200" cy="1185035"/>
            <a:chOff x="980438" y="2172796"/>
            <a:chExt cx="838200" cy="1185035"/>
          </a:xfrm>
        </p:grpSpPr>
        <p:grpSp>
          <p:nvGrpSpPr>
            <p:cNvPr id="57" name="Group 15"/>
            <p:cNvGrpSpPr/>
            <p:nvPr/>
          </p:nvGrpSpPr>
          <p:grpSpPr>
            <a:xfrm>
              <a:off x="980438" y="2172796"/>
              <a:ext cx="838200" cy="838200"/>
              <a:chOff x="838200" y="5257800"/>
              <a:chExt cx="838200" cy="838200"/>
            </a:xfrm>
          </p:grpSpPr>
          <p:sp>
            <p:nvSpPr>
              <p:cNvPr id="59" name="Oval 58"/>
              <p:cNvSpPr/>
              <p:nvPr/>
            </p:nvSpPr>
            <p:spPr>
              <a:xfrm>
                <a:off x="838200" y="5257800"/>
                <a:ext cx="838200" cy="838200"/>
              </a:xfrm>
              <a:prstGeom prst="ellipse">
                <a:avLst/>
              </a:prstGeom>
              <a:solidFill>
                <a:schemeClr val="accent3">
                  <a:alpha val="62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1056640" y="54864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1381760" y="54864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8" name="Arc 57"/>
            <p:cNvSpPr/>
            <p:nvPr/>
          </p:nvSpPr>
          <p:spPr>
            <a:xfrm rot="19033859">
              <a:off x="1033887" y="2741416"/>
              <a:ext cx="675424" cy="616415"/>
            </a:xfrm>
            <a:prstGeom prst="arc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2" name="Picture 61" descr="water-fauc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99250" y="4343400"/>
            <a:ext cx="692150" cy="848442"/>
          </a:xfrm>
          <a:prstGeom prst="rect">
            <a:avLst/>
          </a:prstGeom>
        </p:spPr>
      </p:pic>
      <p:grpSp>
        <p:nvGrpSpPr>
          <p:cNvPr id="64" name="Group 63"/>
          <p:cNvGrpSpPr/>
          <p:nvPr/>
        </p:nvGrpSpPr>
        <p:grpSpPr>
          <a:xfrm>
            <a:off x="5486400" y="4645886"/>
            <a:ext cx="838200" cy="840514"/>
            <a:chOff x="4953000" y="2170482"/>
            <a:chExt cx="838200" cy="840514"/>
          </a:xfrm>
        </p:grpSpPr>
        <p:grpSp>
          <p:nvGrpSpPr>
            <p:cNvPr id="65" name="Group 21"/>
            <p:cNvGrpSpPr/>
            <p:nvPr/>
          </p:nvGrpSpPr>
          <p:grpSpPr>
            <a:xfrm>
              <a:off x="4953000" y="2172796"/>
              <a:ext cx="838200" cy="838200"/>
              <a:chOff x="838200" y="5257800"/>
              <a:chExt cx="838200" cy="838200"/>
            </a:xfrm>
          </p:grpSpPr>
          <p:sp>
            <p:nvSpPr>
              <p:cNvPr id="67" name="Oval 66"/>
              <p:cNvSpPr/>
              <p:nvPr/>
            </p:nvSpPr>
            <p:spPr>
              <a:xfrm>
                <a:off x="838200" y="5257800"/>
                <a:ext cx="838200" cy="838200"/>
              </a:xfrm>
              <a:prstGeom prst="ellipse">
                <a:avLst/>
              </a:prstGeom>
              <a:solidFill>
                <a:schemeClr val="accent1">
                  <a:alpha val="62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1056640" y="54864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1381760" y="54864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Arc 65"/>
            <p:cNvSpPr/>
            <p:nvPr/>
          </p:nvSpPr>
          <p:spPr>
            <a:xfrm rot="8182045">
              <a:off x="5072586" y="2170482"/>
              <a:ext cx="675424" cy="616415"/>
            </a:xfrm>
            <a:prstGeom prst="arc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7696200" y="5334000"/>
            <a:ext cx="838200" cy="1185035"/>
            <a:chOff x="980438" y="2172796"/>
            <a:chExt cx="838200" cy="1185035"/>
          </a:xfrm>
        </p:grpSpPr>
        <p:grpSp>
          <p:nvGrpSpPr>
            <p:cNvPr id="77" name="Group 15"/>
            <p:cNvGrpSpPr/>
            <p:nvPr/>
          </p:nvGrpSpPr>
          <p:grpSpPr>
            <a:xfrm>
              <a:off x="980438" y="2172796"/>
              <a:ext cx="838200" cy="838200"/>
              <a:chOff x="838200" y="5257800"/>
              <a:chExt cx="838200" cy="838200"/>
            </a:xfrm>
          </p:grpSpPr>
          <p:sp>
            <p:nvSpPr>
              <p:cNvPr id="79" name="Oval 78"/>
              <p:cNvSpPr/>
              <p:nvPr/>
            </p:nvSpPr>
            <p:spPr>
              <a:xfrm>
                <a:off x="838200" y="5257800"/>
                <a:ext cx="838200" cy="838200"/>
              </a:xfrm>
              <a:prstGeom prst="ellipse">
                <a:avLst/>
              </a:prstGeom>
              <a:solidFill>
                <a:schemeClr val="accent3">
                  <a:alpha val="62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1056640" y="54864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1381760" y="54864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8" name="Arc 77"/>
            <p:cNvSpPr/>
            <p:nvPr/>
          </p:nvSpPr>
          <p:spPr>
            <a:xfrm rot="19033859">
              <a:off x="1033887" y="2741416"/>
              <a:ext cx="675424" cy="616415"/>
            </a:xfrm>
            <a:prstGeom prst="arc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2" name="Picture 81" descr="water-gla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0" y="5791200"/>
            <a:ext cx="419100" cy="662577"/>
          </a:xfrm>
          <a:prstGeom prst="rect">
            <a:avLst/>
          </a:prstGeom>
        </p:spPr>
      </p:pic>
      <p:sp>
        <p:nvSpPr>
          <p:cNvPr id="83" name="TextBox 82"/>
          <p:cNvSpPr txBox="1"/>
          <p:nvPr/>
        </p:nvSpPr>
        <p:spPr>
          <a:xfrm>
            <a:off x="3818904" y="3559314"/>
            <a:ext cx="14856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Step 1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21195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Explicit Data Sharing?</a:t>
            </a:r>
            <a:br>
              <a:rPr lang="en-US" dirty="0" smtClean="0"/>
            </a:br>
            <a:r>
              <a:rPr lang="en-US" dirty="0" smtClean="0"/>
              <a:t>Example: Mutual Exclusion</a:t>
            </a:r>
            <a:endParaRPr lang="en-US" dirty="0"/>
          </a:p>
        </p:txBody>
      </p:sp>
      <p:pic>
        <p:nvPicPr>
          <p:cNvPr id="12" name="Picture 11" descr="water-fauc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5850" y="2162554"/>
            <a:ext cx="692150" cy="848442"/>
          </a:xfrm>
          <a:prstGeom prst="rect">
            <a:avLst/>
          </a:prstGeom>
        </p:spPr>
      </p:pic>
      <p:sp>
        <p:nvSpPr>
          <p:cNvPr id="13" name="Right Arrow 12"/>
          <p:cNvSpPr/>
          <p:nvPr/>
        </p:nvSpPr>
        <p:spPr>
          <a:xfrm>
            <a:off x="3505200" y="2325196"/>
            <a:ext cx="978408" cy="48463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water-fauc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18250" y="2162554"/>
            <a:ext cx="692150" cy="848442"/>
          </a:xfrm>
          <a:prstGeom prst="rect">
            <a:avLst/>
          </a:prstGeom>
        </p:spPr>
      </p:pic>
      <p:pic>
        <p:nvPicPr>
          <p:cNvPr id="15" name="Picture 14" descr="water-gla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34300" y="2272219"/>
            <a:ext cx="419100" cy="662577"/>
          </a:xfrm>
          <a:prstGeom prst="rect">
            <a:avLst/>
          </a:prstGeom>
        </p:spPr>
      </p:pic>
      <p:grpSp>
        <p:nvGrpSpPr>
          <p:cNvPr id="3" name="Group 48"/>
          <p:cNvGrpSpPr/>
          <p:nvPr/>
        </p:nvGrpSpPr>
        <p:grpSpPr>
          <a:xfrm>
            <a:off x="980438" y="2172796"/>
            <a:ext cx="838200" cy="1185035"/>
            <a:chOff x="980438" y="2172796"/>
            <a:chExt cx="838200" cy="1185035"/>
          </a:xfrm>
        </p:grpSpPr>
        <p:grpSp>
          <p:nvGrpSpPr>
            <p:cNvPr id="4" name="Group 15"/>
            <p:cNvGrpSpPr/>
            <p:nvPr/>
          </p:nvGrpSpPr>
          <p:grpSpPr>
            <a:xfrm>
              <a:off x="980438" y="2172796"/>
              <a:ext cx="838200" cy="838200"/>
              <a:chOff x="838200" y="5257800"/>
              <a:chExt cx="838200" cy="838200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838200" y="5257800"/>
                <a:ext cx="838200" cy="838200"/>
              </a:xfrm>
              <a:prstGeom prst="ellipse">
                <a:avLst/>
              </a:prstGeom>
              <a:solidFill>
                <a:schemeClr val="accent3">
                  <a:alpha val="62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056640" y="54864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381760" y="54864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Arc 20"/>
            <p:cNvSpPr/>
            <p:nvPr/>
          </p:nvSpPr>
          <p:spPr>
            <a:xfrm rot="19033859">
              <a:off x="1033887" y="2741416"/>
              <a:ext cx="675424" cy="616415"/>
            </a:xfrm>
            <a:prstGeom prst="arc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62"/>
          <p:cNvGrpSpPr/>
          <p:nvPr/>
        </p:nvGrpSpPr>
        <p:grpSpPr>
          <a:xfrm>
            <a:off x="4953000" y="2170482"/>
            <a:ext cx="838200" cy="840514"/>
            <a:chOff x="4953000" y="2170482"/>
            <a:chExt cx="838200" cy="840514"/>
          </a:xfrm>
        </p:grpSpPr>
        <p:grpSp>
          <p:nvGrpSpPr>
            <p:cNvPr id="6" name="Group 21"/>
            <p:cNvGrpSpPr/>
            <p:nvPr/>
          </p:nvGrpSpPr>
          <p:grpSpPr>
            <a:xfrm>
              <a:off x="4953000" y="2172796"/>
              <a:ext cx="838200" cy="838200"/>
              <a:chOff x="838200" y="5257800"/>
              <a:chExt cx="838200" cy="838200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838200" y="5257800"/>
                <a:ext cx="838200" cy="838200"/>
              </a:xfrm>
              <a:prstGeom prst="ellipse">
                <a:avLst/>
              </a:prstGeom>
              <a:solidFill>
                <a:schemeClr val="accent1">
                  <a:alpha val="62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056640" y="54864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381760" y="54864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" name="Arc 25"/>
            <p:cNvSpPr/>
            <p:nvPr/>
          </p:nvSpPr>
          <p:spPr>
            <a:xfrm rot="8182045">
              <a:off x="5072586" y="2170482"/>
              <a:ext cx="675424" cy="616415"/>
            </a:xfrm>
            <a:prstGeom prst="arc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Flowchart: Alternate Process 32"/>
          <p:cNvSpPr/>
          <p:nvPr/>
        </p:nvSpPr>
        <p:spPr>
          <a:xfrm>
            <a:off x="228600" y="3962400"/>
            <a:ext cx="3657600" cy="2743200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2" name="Picture 61" descr="water-fauc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46250" y="4343400"/>
            <a:ext cx="692150" cy="848442"/>
          </a:xfrm>
          <a:prstGeom prst="rect">
            <a:avLst/>
          </a:prstGeom>
        </p:spPr>
      </p:pic>
      <p:grpSp>
        <p:nvGrpSpPr>
          <p:cNvPr id="16" name="Group 63"/>
          <p:cNvGrpSpPr/>
          <p:nvPr/>
        </p:nvGrpSpPr>
        <p:grpSpPr>
          <a:xfrm>
            <a:off x="533400" y="4645886"/>
            <a:ext cx="838200" cy="840514"/>
            <a:chOff x="4953000" y="2170482"/>
            <a:chExt cx="838200" cy="840514"/>
          </a:xfrm>
        </p:grpSpPr>
        <p:grpSp>
          <p:nvGrpSpPr>
            <p:cNvPr id="17" name="Group 21"/>
            <p:cNvGrpSpPr/>
            <p:nvPr/>
          </p:nvGrpSpPr>
          <p:grpSpPr>
            <a:xfrm>
              <a:off x="4953000" y="2172796"/>
              <a:ext cx="838200" cy="838200"/>
              <a:chOff x="838200" y="5257800"/>
              <a:chExt cx="838200" cy="838200"/>
            </a:xfrm>
          </p:grpSpPr>
          <p:sp>
            <p:nvSpPr>
              <p:cNvPr id="67" name="Oval 66"/>
              <p:cNvSpPr/>
              <p:nvPr/>
            </p:nvSpPr>
            <p:spPr>
              <a:xfrm>
                <a:off x="838200" y="5257800"/>
                <a:ext cx="838200" cy="838200"/>
              </a:xfrm>
              <a:prstGeom prst="ellipse">
                <a:avLst/>
              </a:prstGeom>
              <a:solidFill>
                <a:schemeClr val="accent1">
                  <a:alpha val="62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1056640" y="54864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1381760" y="54864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Arc 65"/>
            <p:cNvSpPr/>
            <p:nvPr/>
          </p:nvSpPr>
          <p:spPr>
            <a:xfrm rot="8182045">
              <a:off x="5072586" y="2170482"/>
              <a:ext cx="675424" cy="616415"/>
            </a:xfrm>
            <a:prstGeom prst="arc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75"/>
          <p:cNvGrpSpPr/>
          <p:nvPr/>
        </p:nvGrpSpPr>
        <p:grpSpPr>
          <a:xfrm>
            <a:off x="2743200" y="5334000"/>
            <a:ext cx="838200" cy="1185035"/>
            <a:chOff x="980438" y="2172796"/>
            <a:chExt cx="838200" cy="1185035"/>
          </a:xfrm>
        </p:grpSpPr>
        <p:grpSp>
          <p:nvGrpSpPr>
            <p:cNvPr id="28" name="Group 15"/>
            <p:cNvGrpSpPr/>
            <p:nvPr/>
          </p:nvGrpSpPr>
          <p:grpSpPr>
            <a:xfrm>
              <a:off x="980438" y="2172796"/>
              <a:ext cx="838200" cy="838200"/>
              <a:chOff x="838200" y="5257800"/>
              <a:chExt cx="838200" cy="838200"/>
            </a:xfrm>
          </p:grpSpPr>
          <p:sp>
            <p:nvSpPr>
              <p:cNvPr id="79" name="Oval 78"/>
              <p:cNvSpPr/>
              <p:nvPr/>
            </p:nvSpPr>
            <p:spPr>
              <a:xfrm>
                <a:off x="838200" y="5257800"/>
                <a:ext cx="838200" cy="838200"/>
              </a:xfrm>
              <a:prstGeom prst="ellipse">
                <a:avLst/>
              </a:prstGeom>
              <a:solidFill>
                <a:schemeClr val="accent3">
                  <a:alpha val="62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1056640" y="54864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1381760" y="54864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8" name="Arc 77"/>
            <p:cNvSpPr/>
            <p:nvPr/>
          </p:nvSpPr>
          <p:spPr>
            <a:xfrm rot="19033859">
              <a:off x="1033887" y="2741416"/>
              <a:ext cx="675424" cy="616415"/>
            </a:xfrm>
            <a:prstGeom prst="arc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2" name="Picture 81" descr="water-gla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91200"/>
            <a:ext cx="419100" cy="662577"/>
          </a:xfrm>
          <a:prstGeom prst="rect">
            <a:avLst/>
          </a:prstGeom>
        </p:spPr>
      </p:pic>
      <p:sp>
        <p:nvSpPr>
          <p:cNvPr id="83" name="TextBox 82"/>
          <p:cNvSpPr txBox="1"/>
          <p:nvPr/>
        </p:nvSpPr>
        <p:spPr>
          <a:xfrm>
            <a:off x="3818904" y="3559314"/>
            <a:ext cx="14856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Step 2</a:t>
            </a:r>
            <a:endParaRPr lang="en-US" sz="4000" dirty="0"/>
          </a:p>
        </p:txBody>
      </p:sp>
      <p:cxnSp>
        <p:nvCxnSpPr>
          <p:cNvPr id="56" name="Straight Connector 55"/>
          <p:cNvCxnSpPr/>
          <p:nvPr/>
        </p:nvCxnSpPr>
        <p:spPr>
          <a:xfrm>
            <a:off x="4104640" y="5180012"/>
            <a:ext cx="6858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4104640" y="5332412"/>
            <a:ext cx="6858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4104640" y="5484812"/>
            <a:ext cx="6858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638040" y="5100320"/>
            <a:ext cx="457200" cy="2336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4648200" y="5323840"/>
            <a:ext cx="45720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Flowchart: Alternate Process 69"/>
          <p:cNvSpPr/>
          <p:nvPr/>
        </p:nvSpPr>
        <p:spPr>
          <a:xfrm>
            <a:off x="5257800" y="3962400"/>
            <a:ext cx="3657600" cy="2743200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" name="Picture 70" descr="water-fauc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75450" y="4343400"/>
            <a:ext cx="692150" cy="848442"/>
          </a:xfrm>
          <a:prstGeom prst="rect">
            <a:avLst/>
          </a:prstGeom>
        </p:spPr>
      </p:pic>
      <p:grpSp>
        <p:nvGrpSpPr>
          <p:cNvPr id="72" name="Group 63"/>
          <p:cNvGrpSpPr/>
          <p:nvPr/>
        </p:nvGrpSpPr>
        <p:grpSpPr>
          <a:xfrm>
            <a:off x="5562600" y="4645886"/>
            <a:ext cx="838200" cy="840514"/>
            <a:chOff x="4953000" y="2170482"/>
            <a:chExt cx="838200" cy="840514"/>
          </a:xfrm>
        </p:grpSpPr>
        <p:grpSp>
          <p:nvGrpSpPr>
            <p:cNvPr id="73" name="Group 21"/>
            <p:cNvGrpSpPr/>
            <p:nvPr/>
          </p:nvGrpSpPr>
          <p:grpSpPr>
            <a:xfrm>
              <a:off x="4953000" y="2172796"/>
              <a:ext cx="838200" cy="838200"/>
              <a:chOff x="838200" y="5257800"/>
              <a:chExt cx="838200" cy="838200"/>
            </a:xfrm>
          </p:grpSpPr>
          <p:sp>
            <p:nvSpPr>
              <p:cNvPr id="75" name="Oval 74"/>
              <p:cNvSpPr/>
              <p:nvPr/>
            </p:nvSpPr>
            <p:spPr>
              <a:xfrm>
                <a:off x="838200" y="5257800"/>
                <a:ext cx="838200" cy="838200"/>
              </a:xfrm>
              <a:prstGeom prst="ellipse">
                <a:avLst/>
              </a:prstGeom>
              <a:solidFill>
                <a:schemeClr val="accent1">
                  <a:alpha val="62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1056640" y="54864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/>
              <p:cNvSpPr/>
              <p:nvPr/>
            </p:nvSpPr>
            <p:spPr>
              <a:xfrm>
                <a:off x="1381760" y="54864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4" name="Arc 73"/>
            <p:cNvSpPr/>
            <p:nvPr/>
          </p:nvSpPr>
          <p:spPr>
            <a:xfrm rot="8182045">
              <a:off x="5072586" y="2170482"/>
              <a:ext cx="675424" cy="616415"/>
            </a:xfrm>
            <a:prstGeom prst="arc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0" name="Picture 89" descr="water-gla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0" y="5791200"/>
            <a:ext cx="419100" cy="662577"/>
          </a:xfrm>
          <a:prstGeom prst="rect">
            <a:avLst/>
          </a:prstGeom>
        </p:spPr>
      </p:pic>
      <p:grpSp>
        <p:nvGrpSpPr>
          <p:cNvPr id="91" name="Group 63"/>
          <p:cNvGrpSpPr/>
          <p:nvPr/>
        </p:nvGrpSpPr>
        <p:grpSpPr>
          <a:xfrm>
            <a:off x="7848600" y="4648200"/>
            <a:ext cx="838200" cy="840514"/>
            <a:chOff x="4953000" y="2170482"/>
            <a:chExt cx="838200" cy="840514"/>
          </a:xfrm>
        </p:grpSpPr>
        <p:grpSp>
          <p:nvGrpSpPr>
            <p:cNvPr id="92" name="Group 21"/>
            <p:cNvGrpSpPr/>
            <p:nvPr/>
          </p:nvGrpSpPr>
          <p:grpSpPr>
            <a:xfrm>
              <a:off x="4953000" y="2172796"/>
              <a:ext cx="838200" cy="838200"/>
              <a:chOff x="838200" y="5257800"/>
              <a:chExt cx="838200" cy="838200"/>
            </a:xfrm>
          </p:grpSpPr>
          <p:sp>
            <p:nvSpPr>
              <p:cNvPr id="94" name="Oval 93"/>
              <p:cNvSpPr/>
              <p:nvPr/>
            </p:nvSpPr>
            <p:spPr>
              <a:xfrm>
                <a:off x="838200" y="5257800"/>
                <a:ext cx="838200" cy="838200"/>
              </a:xfrm>
              <a:prstGeom prst="ellipse">
                <a:avLst/>
              </a:prstGeom>
              <a:solidFill>
                <a:schemeClr val="accent1">
                  <a:alpha val="62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1056640" y="54864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1381760" y="54864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3" name="Arc 92"/>
            <p:cNvSpPr/>
            <p:nvPr/>
          </p:nvSpPr>
          <p:spPr>
            <a:xfrm rot="8182045">
              <a:off x="5072586" y="2170482"/>
              <a:ext cx="675424" cy="616415"/>
            </a:xfrm>
            <a:prstGeom prst="arc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7" name="Picture 96" descr="water-gla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77200" y="5793514"/>
            <a:ext cx="419100" cy="662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69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 txBox="1">
            <a:spLocks/>
          </p:cNvSpPr>
          <p:nvPr/>
        </p:nvSpPr>
        <p:spPr>
          <a:xfrm>
            <a:off x="457200" y="1600200"/>
            <a:ext cx="82296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As conventional rewrite rules, the two rules above are identical (leaf -&gt; face, sun </a:t>
            </a:r>
            <a:r>
              <a:rPr lang="en-US" sz="3200" smtClean="0"/>
              <a:t>-&gt; water, …)</a:t>
            </a:r>
            <a:endParaRPr lang="en-US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Yet, we want them to have totally different meaning </a:t>
            </a:r>
            <a:r>
              <a:rPr lang="en-US" sz="3200" dirty="0" err="1" smtClean="0"/>
              <a:t>wrt</a:t>
            </a:r>
            <a:r>
              <a:rPr lang="en-US" sz="3200" dirty="0" smtClean="0"/>
              <a:t> concurrency semantics!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Conventional Rewrite Rules Are Not Expressive Enough for Concurrency</a:t>
            </a:r>
            <a:endParaRPr lang="en-US" dirty="0"/>
          </a:p>
        </p:txBody>
      </p:sp>
      <p:pic>
        <p:nvPicPr>
          <p:cNvPr id="7" name="Content Placeholder 6" descr="Sun-256x25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9021" y="1653381"/>
            <a:ext cx="1242219" cy="1242219"/>
          </a:xfrm>
        </p:spPr>
      </p:pic>
      <p:pic>
        <p:nvPicPr>
          <p:cNvPr id="6" name="Picture 5" descr="2007-04-25_coda_ic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1600200"/>
            <a:ext cx="1219200" cy="1219200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3392032" y="1965800"/>
            <a:ext cx="978408" cy="48463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6" descr="Sun-256x25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94440" y="1656736"/>
            <a:ext cx="1242219" cy="1242219"/>
          </a:xfrm>
          <a:prstGeom prst="rect">
            <a:avLst/>
          </a:prstGeom>
        </p:spPr>
      </p:pic>
      <p:pic>
        <p:nvPicPr>
          <p:cNvPr id="10" name="Picture 9" descr="2007-04-25_coda_icon-us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99040" y="1600200"/>
            <a:ext cx="1219200" cy="12192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266040" y="1371600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dirty="0" smtClean="0">
                <a:solidFill>
                  <a:schemeClr val="accent1"/>
                </a:solidFill>
              </a:rPr>
              <a:t>O</a:t>
            </a:r>
            <a:r>
              <a:rPr lang="en-US" sz="11500" baseline="-25000" dirty="0" smtClean="0">
                <a:solidFill>
                  <a:schemeClr val="accent1"/>
                </a:solidFill>
              </a:rPr>
              <a:t>2</a:t>
            </a:r>
            <a:endParaRPr lang="en-US" sz="11500" baseline="-25000" dirty="0">
              <a:solidFill>
                <a:schemeClr val="accent1"/>
              </a:solidFill>
            </a:endParaRPr>
          </a:p>
        </p:txBody>
      </p:sp>
      <p:pic>
        <p:nvPicPr>
          <p:cNvPr id="19" name="Picture 18" descr="water-fauce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30490" y="3362222"/>
            <a:ext cx="692150" cy="848442"/>
          </a:xfrm>
          <a:prstGeom prst="rect">
            <a:avLst/>
          </a:prstGeom>
        </p:spPr>
      </p:pic>
      <p:sp>
        <p:nvSpPr>
          <p:cNvPr id="20" name="Right Arrow 19"/>
          <p:cNvSpPr/>
          <p:nvPr/>
        </p:nvSpPr>
        <p:spPr>
          <a:xfrm>
            <a:off x="3379840" y="3524864"/>
            <a:ext cx="978408" cy="48463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water-fauce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92890" y="3362222"/>
            <a:ext cx="692150" cy="848442"/>
          </a:xfrm>
          <a:prstGeom prst="rect">
            <a:avLst/>
          </a:prstGeom>
        </p:spPr>
      </p:pic>
      <p:pic>
        <p:nvPicPr>
          <p:cNvPr id="23" name="Picture 22" descr="water-glas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08940" y="3471887"/>
            <a:ext cx="419100" cy="662577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855078" y="3372464"/>
            <a:ext cx="838200" cy="838200"/>
            <a:chOff x="838200" y="5257800"/>
            <a:chExt cx="838200" cy="838200"/>
          </a:xfrm>
        </p:grpSpPr>
        <p:sp>
          <p:nvSpPr>
            <p:cNvPr id="25" name="Oval 24"/>
            <p:cNvSpPr/>
            <p:nvPr/>
          </p:nvSpPr>
          <p:spPr>
            <a:xfrm>
              <a:off x="838200" y="5257800"/>
              <a:ext cx="838200" cy="838200"/>
            </a:xfrm>
            <a:prstGeom prst="ellipse">
              <a:avLst/>
            </a:prstGeom>
            <a:solidFill>
              <a:schemeClr val="accent3">
                <a:alpha val="62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1056640" y="54864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1381760" y="54864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Arc 27"/>
          <p:cNvSpPr/>
          <p:nvPr/>
        </p:nvSpPr>
        <p:spPr>
          <a:xfrm rot="19033859">
            <a:off x="908527" y="3960616"/>
            <a:ext cx="675424" cy="616415"/>
          </a:xfrm>
          <a:prstGeom prst="arc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4827640" y="3372464"/>
            <a:ext cx="838200" cy="838200"/>
            <a:chOff x="838200" y="5257800"/>
            <a:chExt cx="838200" cy="838200"/>
          </a:xfrm>
        </p:grpSpPr>
        <p:sp>
          <p:nvSpPr>
            <p:cNvPr id="33" name="Oval 32"/>
            <p:cNvSpPr/>
            <p:nvPr/>
          </p:nvSpPr>
          <p:spPr>
            <a:xfrm>
              <a:off x="838200" y="5257800"/>
              <a:ext cx="838200" cy="838200"/>
            </a:xfrm>
            <a:prstGeom prst="ellipse">
              <a:avLst/>
            </a:prstGeom>
            <a:solidFill>
              <a:schemeClr val="accent1">
                <a:alpha val="62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1056640" y="54864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1381760" y="54864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Arc 35"/>
          <p:cNvSpPr/>
          <p:nvPr/>
        </p:nvSpPr>
        <p:spPr>
          <a:xfrm rot="8182045">
            <a:off x="4947226" y="3370150"/>
            <a:ext cx="675424" cy="616415"/>
          </a:xfrm>
          <a:prstGeom prst="arc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86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00600"/>
          </a:xfrm>
        </p:spPr>
        <p:txBody>
          <a:bodyPr>
            <a:normAutofit/>
          </a:bodyPr>
          <a:lstStyle/>
          <a:p>
            <a:r>
              <a:rPr lang="en-US" sz="2400" b="1" i="1" dirty="0" smtClean="0"/>
              <a:t>(Q1) </a:t>
            </a:r>
            <a:r>
              <a:rPr lang="en-US" sz="2400" i="1" dirty="0" smtClean="0"/>
              <a:t>Why not use rewriting logic instead as an ideal semantic framework for programming languages?</a:t>
            </a:r>
          </a:p>
          <a:p>
            <a:pPr lvl="1"/>
            <a:r>
              <a:rPr lang="en-US" sz="2100" dirty="0" smtClean="0"/>
              <a:t>Good question! </a:t>
            </a:r>
            <a:r>
              <a:rPr lang="en-US" sz="2100" dirty="0" smtClean="0">
                <a:sym typeface="Wingdings" pitchFamily="2" charset="2"/>
              </a:rPr>
              <a:t></a:t>
            </a:r>
          </a:p>
          <a:p>
            <a:r>
              <a:rPr lang="en-US" sz="2400" dirty="0" smtClean="0">
                <a:sym typeface="Wingdings" pitchFamily="2" charset="2"/>
              </a:rPr>
              <a:t>Well, rewriting logic is so general that it is does not tell us </a:t>
            </a:r>
            <a:r>
              <a:rPr lang="en-US" sz="2400" i="1" dirty="0" smtClean="0">
                <a:sym typeface="Wingdings" pitchFamily="2" charset="2"/>
              </a:rPr>
              <a:t>how</a:t>
            </a:r>
            <a:r>
              <a:rPr lang="en-US" sz="2400" dirty="0" smtClean="0">
                <a:sym typeface="Wingdings" pitchFamily="2" charset="2"/>
              </a:rPr>
              <a:t> to define languages in it</a:t>
            </a:r>
          </a:p>
          <a:p>
            <a:pPr lvl="1"/>
            <a:r>
              <a:rPr lang="en-US" sz="2100" dirty="0" smtClean="0">
                <a:sym typeface="Wingdings" pitchFamily="2" charset="2"/>
              </a:rPr>
              <a:t>All the various styles we used so far in class and corresponding each to some well-established semantic approach stand as proof</a:t>
            </a:r>
          </a:p>
          <a:p>
            <a:r>
              <a:rPr lang="en-US" sz="2400" b="1" i="1" dirty="0" smtClean="0">
                <a:sym typeface="Wingdings" pitchFamily="2" charset="2"/>
              </a:rPr>
              <a:t>(Q2) </a:t>
            </a:r>
            <a:r>
              <a:rPr lang="en-US" sz="2400" i="1" dirty="0" smtClean="0">
                <a:sym typeface="Wingdings" pitchFamily="2" charset="2"/>
              </a:rPr>
              <a:t>Can we then develop a particular “ideal” style within rewriting logic, namely one that has all the advantages of the other styles at the same time overcoming their limitations?</a:t>
            </a:r>
          </a:p>
          <a:p>
            <a:pPr lvl="1"/>
            <a:r>
              <a:rPr lang="en-US" sz="2100" dirty="0" smtClean="0"/>
              <a:t>That was precisely the motivation for the K framework</a:t>
            </a:r>
          </a:p>
          <a:p>
            <a:pPr lvl="1"/>
            <a:r>
              <a:rPr lang="en-US" sz="2100" dirty="0" smtClean="0"/>
              <a:t>Whether K achieved it or not is, and will probably always be, open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38622721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K Rule</a:t>
            </a:r>
            <a:br>
              <a:rPr lang="en-US" dirty="0" smtClean="0"/>
            </a:br>
            <a:r>
              <a:rPr lang="en-US" dirty="0" smtClean="0"/>
              <a:t>Resource Sharing</a:t>
            </a:r>
            <a:endParaRPr lang="en-US" dirty="0"/>
          </a:p>
        </p:txBody>
      </p:sp>
      <p:pic>
        <p:nvPicPr>
          <p:cNvPr id="26" name="Content Placeholder 6" descr="Sun-256x25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91781" y="2643981"/>
            <a:ext cx="1242219" cy="1242219"/>
          </a:xfrm>
        </p:spPr>
      </p:pic>
      <p:pic>
        <p:nvPicPr>
          <p:cNvPr id="27" name="Picture 26" descr="2007-04-25_coda_ic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360" y="2590800"/>
            <a:ext cx="1219200" cy="1219200"/>
          </a:xfrm>
          <a:prstGeom prst="rect">
            <a:avLst/>
          </a:prstGeom>
        </p:spPr>
      </p:pic>
      <p:pic>
        <p:nvPicPr>
          <p:cNvPr id="28" name="Picture 27" descr="2007-04-25_coda_icon-us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38400" y="4038600"/>
            <a:ext cx="1219200" cy="12192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5503371" y="3548152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dirty="0" smtClean="0">
                <a:solidFill>
                  <a:schemeClr val="accent1"/>
                </a:solidFill>
              </a:rPr>
              <a:t>O</a:t>
            </a:r>
            <a:r>
              <a:rPr lang="en-US" sz="11500" baseline="-25000" dirty="0" smtClean="0">
                <a:solidFill>
                  <a:schemeClr val="accent1"/>
                </a:solidFill>
              </a:rPr>
              <a:t>2</a:t>
            </a:r>
            <a:endParaRPr lang="en-US" sz="11500" baseline="-25000" dirty="0">
              <a:solidFill>
                <a:schemeClr val="accent1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2438400" y="3892058"/>
            <a:ext cx="1219200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655771" y="3886200"/>
            <a:ext cx="1143000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994041" y="2514600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.</a:t>
            </a:r>
            <a:endParaRPr lang="en-US" sz="6000" dirty="0"/>
          </a:p>
        </p:txBody>
      </p:sp>
      <p:sp>
        <p:nvSpPr>
          <p:cNvPr id="10" name="TextBox 9"/>
          <p:cNvSpPr txBox="1"/>
          <p:nvPr/>
        </p:nvSpPr>
        <p:spPr>
          <a:xfrm>
            <a:off x="745578" y="6096000"/>
            <a:ext cx="73316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The dot “.” is the unit of both bags and lists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5962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K Rule</a:t>
            </a:r>
            <a:br>
              <a:rPr lang="en-US" dirty="0" smtClean="0"/>
            </a:br>
            <a:r>
              <a:rPr lang="en-US" dirty="0" smtClean="0"/>
              <a:t>Resource Sharing – Alternative rule</a:t>
            </a:r>
            <a:endParaRPr lang="en-US" dirty="0"/>
          </a:p>
        </p:txBody>
      </p:sp>
      <p:pic>
        <p:nvPicPr>
          <p:cNvPr id="26" name="Content Placeholder 6" descr="Sun-256x25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10981" y="2643981"/>
            <a:ext cx="1242219" cy="1242219"/>
          </a:xfrm>
        </p:spPr>
      </p:pic>
      <p:pic>
        <p:nvPicPr>
          <p:cNvPr id="27" name="Picture 26" descr="2007-04-25_coda_ic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2590800"/>
            <a:ext cx="1219200" cy="1219200"/>
          </a:xfrm>
          <a:prstGeom prst="rect">
            <a:avLst/>
          </a:prstGeom>
        </p:spPr>
      </p:pic>
      <p:pic>
        <p:nvPicPr>
          <p:cNvPr id="28" name="Picture 27" descr="2007-04-25_coda_icon-us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62200" y="4038600"/>
            <a:ext cx="1219200" cy="12192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3581400" y="3548152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dirty="0" smtClean="0">
                <a:solidFill>
                  <a:schemeClr val="accent1"/>
                </a:solidFill>
              </a:rPr>
              <a:t>O</a:t>
            </a:r>
            <a:r>
              <a:rPr lang="en-US" sz="11500" baseline="-25000" dirty="0" smtClean="0">
                <a:solidFill>
                  <a:schemeClr val="accent1"/>
                </a:solidFill>
              </a:rPr>
              <a:t>2</a:t>
            </a:r>
            <a:endParaRPr lang="en-US" sz="11500" baseline="-25000" dirty="0">
              <a:solidFill>
                <a:schemeClr val="accent1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2362200" y="3886200"/>
            <a:ext cx="2514600" cy="7446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388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K Rule</a:t>
            </a:r>
            <a:br>
              <a:rPr lang="en-US" dirty="0" smtClean="0"/>
            </a:br>
            <a:r>
              <a:rPr lang="en-US" dirty="0" smtClean="0"/>
              <a:t>Mutual Exclusion</a:t>
            </a:r>
            <a:endParaRPr lang="en-US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2590800" y="3886200"/>
            <a:ext cx="990600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867400" y="3886200"/>
            <a:ext cx="762000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994041" y="2514600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.</a:t>
            </a:r>
            <a:endParaRPr lang="en-US" sz="6000" dirty="0"/>
          </a:p>
        </p:txBody>
      </p:sp>
      <p:pic>
        <p:nvPicPr>
          <p:cNvPr id="10" name="Picture 9" descr="water-fauc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3250" y="2743200"/>
            <a:ext cx="692150" cy="848442"/>
          </a:xfrm>
          <a:prstGeom prst="rect">
            <a:avLst/>
          </a:prstGeom>
        </p:spPr>
      </p:pic>
      <p:pic>
        <p:nvPicPr>
          <p:cNvPr id="12" name="Picture 11" descr="water-fauc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3082" y="4256958"/>
            <a:ext cx="692150" cy="848442"/>
          </a:xfrm>
          <a:prstGeom prst="rect">
            <a:avLst/>
          </a:prstGeom>
        </p:spPr>
      </p:pic>
      <p:pic>
        <p:nvPicPr>
          <p:cNvPr id="13" name="Picture 12" descr="water-gla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9800" y="4214223"/>
            <a:ext cx="419100" cy="662577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2656840" y="2839064"/>
            <a:ext cx="838200" cy="838200"/>
            <a:chOff x="838200" y="5257800"/>
            <a:chExt cx="838200" cy="838200"/>
          </a:xfrm>
        </p:grpSpPr>
        <p:sp>
          <p:nvSpPr>
            <p:cNvPr id="15" name="Oval 14"/>
            <p:cNvSpPr/>
            <p:nvPr/>
          </p:nvSpPr>
          <p:spPr>
            <a:xfrm>
              <a:off x="838200" y="5257800"/>
              <a:ext cx="838200" cy="838200"/>
            </a:xfrm>
            <a:prstGeom prst="ellipse">
              <a:avLst/>
            </a:prstGeom>
            <a:solidFill>
              <a:schemeClr val="accent3">
                <a:alpha val="62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1056640" y="54864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1381760" y="54864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Arc 17"/>
          <p:cNvSpPr/>
          <p:nvPr/>
        </p:nvSpPr>
        <p:spPr>
          <a:xfrm rot="19033859">
            <a:off x="2710289" y="3427216"/>
            <a:ext cx="675424" cy="616415"/>
          </a:xfrm>
          <a:prstGeom prst="arc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2667000" y="4191000"/>
            <a:ext cx="838200" cy="838200"/>
            <a:chOff x="838200" y="5257800"/>
            <a:chExt cx="838200" cy="838200"/>
          </a:xfrm>
        </p:grpSpPr>
        <p:sp>
          <p:nvSpPr>
            <p:cNvPr id="20" name="Oval 19"/>
            <p:cNvSpPr/>
            <p:nvPr/>
          </p:nvSpPr>
          <p:spPr>
            <a:xfrm>
              <a:off x="838200" y="5257800"/>
              <a:ext cx="838200" cy="838200"/>
            </a:xfrm>
            <a:prstGeom prst="ellipse">
              <a:avLst/>
            </a:prstGeom>
            <a:solidFill>
              <a:schemeClr val="accent1">
                <a:alpha val="62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1056640" y="54864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1381760" y="54864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Arc 22"/>
          <p:cNvSpPr/>
          <p:nvPr/>
        </p:nvSpPr>
        <p:spPr>
          <a:xfrm rot="8182045">
            <a:off x="2786586" y="4188686"/>
            <a:ext cx="675424" cy="616415"/>
          </a:xfrm>
          <a:prstGeom prst="arc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>
            <a:off x="4267200" y="3886200"/>
            <a:ext cx="990600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081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Rewriting Modulo … Insufficient</a:t>
            </a:r>
            <a:endParaRPr lang="en-US" dirty="0"/>
          </a:p>
        </p:txBody>
      </p:sp>
      <p:pic>
        <p:nvPicPr>
          <p:cNvPr id="7" name="Content Placeholder 6" descr="Sun-256x25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34381" y="2034381"/>
            <a:ext cx="1242219" cy="1242219"/>
          </a:xfrm>
        </p:spPr>
      </p:pic>
      <p:pic>
        <p:nvPicPr>
          <p:cNvPr id="6" name="Picture 5" descr="2007-04-25_coda_ic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1160" y="1981200"/>
            <a:ext cx="1219200" cy="1219200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3517392" y="2346800"/>
            <a:ext cx="978408" cy="48463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6" descr="Sun-256x25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2037736"/>
            <a:ext cx="1242219" cy="1242219"/>
          </a:xfrm>
          <a:prstGeom prst="rect">
            <a:avLst/>
          </a:prstGeom>
        </p:spPr>
      </p:pic>
      <p:pic>
        <p:nvPicPr>
          <p:cNvPr id="10" name="Picture 9" descr="2007-04-25_coda_icon-us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1981200"/>
            <a:ext cx="1219200" cy="1219200"/>
          </a:xfrm>
          <a:prstGeom prst="rect">
            <a:avLst/>
          </a:prstGeom>
        </p:spPr>
      </p:pic>
      <p:grpSp>
        <p:nvGrpSpPr>
          <p:cNvPr id="3" name="Group 15"/>
          <p:cNvGrpSpPr/>
          <p:nvPr/>
        </p:nvGrpSpPr>
        <p:grpSpPr>
          <a:xfrm>
            <a:off x="685800" y="3886200"/>
            <a:ext cx="3962400" cy="2819400"/>
            <a:chOff x="2411360" y="3886200"/>
            <a:chExt cx="3962400" cy="2819400"/>
          </a:xfrm>
        </p:grpSpPr>
        <p:sp>
          <p:nvSpPr>
            <p:cNvPr id="15" name="Flowchart: Alternate Process 14"/>
            <p:cNvSpPr/>
            <p:nvPr/>
          </p:nvSpPr>
          <p:spPr>
            <a:xfrm>
              <a:off x="2411360" y="3886200"/>
              <a:ext cx="3962400" cy="2819400"/>
            </a:xfrm>
            <a:prstGeom prst="flowChartAlternate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 descr="2007-04-25_coda_icon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67000" y="5257800"/>
              <a:ext cx="1219200" cy="1219200"/>
            </a:xfrm>
            <a:prstGeom prst="rect">
              <a:avLst/>
            </a:prstGeom>
          </p:spPr>
        </p:pic>
        <p:pic>
          <p:nvPicPr>
            <p:cNvPr id="12" name="Picture 11" descr="2007-04-25_coda_icon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876800" y="5334000"/>
              <a:ext cx="1219200" cy="1219200"/>
            </a:xfrm>
            <a:prstGeom prst="rect">
              <a:avLst/>
            </a:prstGeom>
          </p:spPr>
        </p:pic>
        <p:pic>
          <p:nvPicPr>
            <p:cNvPr id="13" name="Content Placeholder 6" descr="Sun-256x256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10000" y="4244181"/>
              <a:ext cx="1242219" cy="1242219"/>
            </a:xfrm>
            <a:prstGeom prst="rect">
              <a:avLst/>
            </a:prstGeom>
          </p:spPr>
        </p:pic>
      </p:grpSp>
      <p:sp>
        <p:nvSpPr>
          <p:cNvPr id="17" name="TextBox 16"/>
          <p:cNvSpPr txBox="1"/>
          <p:nvPr/>
        </p:nvSpPr>
        <p:spPr>
          <a:xfrm>
            <a:off x="7391400" y="1752600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dirty="0" smtClean="0">
                <a:solidFill>
                  <a:schemeClr val="accent1"/>
                </a:solidFill>
              </a:rPr>
              <a:t>O</a:t>
            </a:r>
            <a:r>
              <a:rPr lang="en-US" sz="11500" baseline="-25000" dirty="0" smtClean="0">
                <a:solidFill>
                  <a:schemeClr val="accent1"/>
                </a:solidFill>
              </a:rPr>
              <a:t>2</a:t>
            </a:r>
            <a:endParaRPr lang="en-US" sz="11500" baseline="-25000" dirty="0">
              <a:solidFill>
                <a:schemeClr val="accent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76800" y="4191000"/>
            <a:ext cx="4267200" cy="2362200"/>
          </a:xfrm>
          <a:prstGeom prst="rect">
            <a:avLst/>
          </a:prstGeom>
          <a:noFill/>
        </p:spPr>
        <p:txBody>
          <a:bodyPr wrap="square" rtlCol="0">
            <a:normAutofit fontScale="70000" lnSpcReduction="20000"/>
          </a:bodyPr>
          <a:lstStyle/>
          <a:p>
            <a:r>
              <a:rPr lang="en-US" sz="3200" dirty="0" smtClean="0"/>
              <a:t>No way to rearrange soup so that one can apply two rules concurrently; one cannot use </a:t>
            </a:r>
            <a:r>
              <a:rPr lang="en-US" sz="3200" dirty="0" err="1" smtClean="0"/>
              <a:t>idempotency</a:t>
            </a:r>
            <a:r>
              <a:rPr lang="en-US" sz="3200" dirty="0" smtClean="0"/>
              <a:t> of sun, as “unexpected” concurrent behaviors could happen if other rules were around, e.g., an “eclipse” rule; think of sun as a shared store.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6501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Special Support for Lists and Bags in K</a:t>
            </a:r>
            <a:endParaRPr lang="en-US" dirty="0"/>
          </a:p>
        </p:txBody>
      </p:sp>
      <p:pic>
        <p:nvPicPr>
          <p:cNvPr id="7" name="Content Placeholder 6" descr="Sun-256x25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7905" y="2720181"/>
            <a:ext cx="1242219" cy="1242219"/>
          </a:xfrm>
        </p:spPr>
      </p:pic>
      <p:pic>
        <p:nvPicPr>
          <p:cNvPr id="6" name="Picture 5" descr="2007-04-25_coda_ic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960" y="2667000"/>
            <a:ext cx="1219200" cy="1219200"/>
          </a:xfrm>
          <a:prstGeom prst="rect">
            <a:avLst/>
          </a:prstGeom>
        </p:spPr>
      </p:pic>
      <p:pic>
        <p:nvPicPr>
          <p:cNvPr id="10" name="Picture 9" descr="2007-04-25_coda_icon-us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3000" y="3962400"/>
            <a:ext cx="1219200" cy="12192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352800" y="3624352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dirty="0" smtClean="0">
                <a:solidFill>
                  <a:schemeClr val="accent1"/>
                </a:solidFill>
              </a:rPr>
              <a:t>O</a:t>
            </a:r>
            <a:r>
              <a:rPr lang="en-US" sz="11500" baseline="-25000" dirty="0" smtClean="0">
                <a:solidFill>
                  <a:schemeClr val="accent1"/>
                </a:solidFill>
              </a:rPr>
              <a:t>2</a:t>
            </a:r>
            <a:endParaRPr lang="en-US" sz="11500" baseline="-25000" dirty="0">
              <a:solidFill>
                <a:schemeClr val="accent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050422" y="3928930"/>
            <a:ext cx="1219200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505200" y="3962400"/>
            <a:ext cx="1143000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843470" y="2590800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.</a:t>
            </a:r>
            <a:endParaRPr lang="en-US" sz="6000" dirty="0"/>
          </a:p>
        </p:txBody>
      </p:sp>
      <p:sp>
        <p:nvSpPr>
          <p:cNvPr id="33" name="TextBox 32"/>
          <p:cNvSpPr txBox="1"/>
          <p:nvPr/>
        </p:nvSpPr>
        <p:spPr>
          <a:xfrm>
            <a:off x="5562600" y="2630031"/>
            <a:ext cx="3505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Desugared</a:t>
            </a:r>
            <a:r>
              <a:rPr lang="en-US" sz="2800" dirty="0" smtClean="0"/>
              <a:t> </a:t>
            </a:r>
            <a:r>
              <a:rPr lang="en-US" sz="2800" dirty="0" smtClean="0"/>
              <a:t>into a finite number of </a:t>
            </a:r>
            <a:r>
              <a:rPr lang="en-US" sz="2800" dirty="0" err="1" smtClean="0"/>
              <a:t>multiset</a:t>
            </a:r>
            <a:r>
              <a:rPr lang="en-US" sz="2800" dirty="0" smtClean="0"/>
              <a:t> equivalent rules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5722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un-256x25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826" y="1981200"/>
            <a:ext cx="886374" cy="886374"/>
          </a:xfrm>
        </p:spPr>
      </p:pic>
      <p:pic>
        <p:nvPicPr>
          <p:cNvPr id="6" name="Picture 5" descr="2007-04-25_coda_ic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7851" y="1905000"/>
            <a:ext cx="869949" cy="869949"/>
          </a:xfrm>
          <a:prstGeom prst="rect">
            <a:avLst/>
          </a:prstGeom>
        </p:spPr>
      </p:pic>
      <p:pic>
        <p:nvPicPr>
          <p:cNvPr id="10" name="Picture 9" descr="2007-04-25_coda_icon-us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7851" y="3016251"/>
            <a:ext cx="869949" cy="869949"/>
          </a:xfrm>
          <a:prstGeom prst="rect">
            <a:avLst/>
          </a:prstGeom>
        </p:spPr>
      </p:pic>
      <p:sp>
        <p:nvSpPr>
          <p:cNvPr id="15" name="Flowchart: Alternate Process 14"/>
          <p:cNvSpPr/>
          <p:nvPr/>
        </p:nvSpPr>
        <p:spPr>
          <a:xfrm>
            <a:off x="5001128" y="1779635"/>
            <a:ext cx="3962400" cy="1828800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2007-04-25_coda_ic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6768" y="2313035"/>
            <a:ext cx="1219200" cy="1219200"/>
          </a:xfrm>
          <a:prstGeom prst="rect">
            <a:avLst/>
          </a:prstGeom>
        </p:spPr>
      </p:pic>
      <p:pic>
        <p:nvPicPr>
          <p:cNvPr id="12" name="Picture 11" descr="2007-04-25_coda_ic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96200" y="2133600"/>
            <a:ext cx="1219200" cy="1219200"/>
          </a:xfrm>
          <a:prstGeom prst="rect">
            <a:avLst/>
          </a:prstGeom>
        </p:spPr>
      </p:pic>
      <p:pic>
        <p:nvPicPr>
          <p:cNvPr id="13" name="Content Placeholder 6" descr="Sun-256x25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99768" y="1756616"/>
            <a:ext cx="1242219" cy="124221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286001" y="2895600"/>
            <a:ext cx="9905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accent1"/>
                </a:solidFill>
              </a:rPr>
              <a:t>O</a:t>
            </a:r>
            <a:r>
              <a:rPr lang="en-US" sz="6000" baseline="-25000" dirty="0" smtClean="0">
                <a:solidFill>
                  <a:schemeClr val="accent1"/>
                </a:solidFill>
              </a:rPr>
              <a:t>2</a:t>
            </a:r>
            <a:endParaRPr lang="en-US" sz="6000" baseline="-25000" dirty="0">
              <a:solidFill>
                <a:schemeClr val="accent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679566" y="2895600"/>
            <a:ext cx="615834" cy="1133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362200" y="2895600"/>
            <a:ext cx="577345" cy="1133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475749" y="1905000"/>
            <a:ext cx="1912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.</a:t>
            </a:r>
            <a:endParaRPr lang="en-US" sz="6000" dirty="0"/>
          </a:p>
        </p:txBody>
      </p:sp>
      <p:sp>
        <p:nvSpPr>
          <p:cNvPr id="24" name="Flowchart: Alternate Process 23"/>
          <p:cNvSpPr/>
          <p:nvPr/>
        </p:nvSpPr>
        <p:spPr>
          <a:xfrm>
            <a:off x="5001128" y="1779635"/>
            <a:ext cx="3962400" cy="4648200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>
            <a:off x="5181600" y="3608435"/>
            <a:ext cx="1219200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7620000" y="3608435"/>
            <a:ext cx="1219200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45" descr="2007-04-25_coda_icon-us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9728" y="3684635"/>
            <a:ext cx="1219200" cy="1219200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5229728" y="4370435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dirty="0" smtClean="0">
                <a:solidFill>
                  <a:schemeClr val="accent1"/>
                </a:solidFill>
              </a:rPr>
              <a:t>O</a:t>
            </a:r>
            <a:r>
              <a:rPr lang="en-US" sz="11500" baseline="-25000" dirty="0" smtClean="0">
                <a:solidFill>
                  <a:schemeClr val="accent1"/>
                </a:solidFill>
              </a:rPr>
              <a:t>2</a:t>
            </a:r>
            <a:endParaRPr lang="en-US" sz="11500" baseline="-25000" dirty="0">
              <a:solidFill>
                <a:schemeClr val="accent1"/>
              </a:solidFill>
            </a:endParaRPr>
          </a:p>
        </p:txBody>
      </p:sp>
      <p:pic>
        <p:nvPicPr>
          <p:cNvPr id="49" name="Picture 48" descr="2007-04-25_coda_icon-us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16131" y="3684635"/>
            <a:ext cx="1219200" cy="1219200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7304099" y="4370435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dirty="0" smtClean="0">
                <a:solidFill>
                  <a:schemeClr val="accent1"/>
                </a:solidFill>
              </a:rPr>
              <a:t>O</a:t>
            </a:r>
            <a:r>
              <a:rPr lang="en-US" sz="11500" baseline="-25000" dirty="0" smtClean="0">
                <a:solidFill>
                  <a:schemeClr val="accent1"/>
                </a:solidFill>
              </a:rPr>
              <a:t>2</a:t>
            </a:r>
            <a:endParaRPr lang="en-US" sz="11500" baseline="-25000" dirty="0">
              <a:solidFill>
                <a:schemeClr val="accent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181600" y="2133600"/>
            <a:ext cx="1219200" cy="1524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7620000" y="2133600"/>
            <a:ext cx="1219200" cy="1524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Special Support for Lists and Bags in K</a:t>
            </a:r>
            <a:endParaRPr lang="en-US" dirty="0"/>
          </a:p>
        </p:txBody>
      </p:sp>
      <p:pic>
        <p:nvPicPr>
          <p:cNvPr id="36" name="Content Placeholder 6" descr="Sun-256x25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7536" y="4752426"/>
            <a:ext cx="886374" cy="886374"/>
          </a:xfrm>
          <a:prstGeom prst="rect">
            <a:avLst/>
          </a:prstGeom>
        </p:spPr>
      </p:pic>
      <p:pic>
        <p:nvPicPr>
          <p:cNvPr id="37" name="Picture 36" descr="2007-04-25_coda_ic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4699337"/>
            <a:ext cx="869949" cy="869949"/>
          </a:xfrm>
          <a:prstGeom prst="rect">
            <a:avLst/>
          </a:prstGeom>
        </p:spPr>
      </p:pic>
      <p:pic>
        <p:nvPicPr>
          <p:cNvPr id="38" name="Picture 37" descr="2007-04-25_coda_icon-us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71600" y="5810588"/>
            <a:ext cx="869949" cy="869949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2286001" y="5689937"/>
            <a:ext cx="9905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accent1"/>
                </a:solidFill>
              </a:rPr>
              <a:t>O</a:t>
            </a:r>
            <a:r>
              <a:rPr lang="en-US" sz="6000" baseline="-25000" dirty="0" smtClean="0">
                <a:solidFill>
                  <a:schemeClr val="accent1"/>
                </a:solidFill>
              </a:rPr>
              <a:t>2</a:t>
            </a:r>
            <a:endParaRPr lang="en-US" sz="6000" baseline="-25000" dirty="0">
              <a:solidFill>
                <a:schemeClr val="accent1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1473315" y="5689937"/>
            <a:ext cx="615834" cy="1133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2362200" y="5689937"/>
            <a:ext cx="577345" cy="1133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2475749" y="4699337"/>
            <a:ext cx="1912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.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061805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47" grpId="0"/>
      <p:bldP spid="51" grpId="0" animBg="1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K Framework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85800" y="1905000"/>
            <a:ext cx="7848600" cy="4267200"/>
          </a:xfrm>
        </p:spPr>
        <p:txBody>
          <a:bodyPr>
            <a:normAutofit/>
          </a:bodyPr>
          <a:lstStyle/>
          <a:p>
            <a:r>
              <a:rPr lang="en-US" sz="2400" dirty="0"/>
              <a:t>K started as a style within rewriting logic, but it got its own concurrent semantics to better directly capture the intended concurrent semantics of the defined programming </a:t>
            </a:r>
            <a:r>
              <a:rPr lang="en-US" sz="2400" dirty="0" smtClean="0"/>
              <a:t>languages</a:t>
            </a:r>
            <a:endParaRPr lang="en-US" sz="2400" dirty="0"/>
          </a:p>
          <a:p>
            <a:r>
              <a:rPr lang="en-US" sz="2400" dirty="0" smtClean="0"/>
              <a:t>K consists of two components:</a:t>
            </a:r>
          </a:p>
          <a:p>
            <a:pPr lvl="1"/>
            <a:r>
              <a:rPr lang="en-US" sz="2100" dirty="0" smtClean="0"/>
              <a:t>The </a:t>
            </a:r>
            <a:r>
              <a:rPr lang="en-US" sz="2100" i="1" dirty="0" smtClean="0">
                <a:solidFill>
                  <a:srgbClr val="0070C0"/>
                </a:solidFill>
              </a:rPr>
              <a:t>K definitional technique </a:t>
            </a:r>
            <a:r>
              <a:rPr lang="en-US" sz="2100" dirty="0" smtClean="0"/>
              <a:t>can be used within any rewriting logic setting and can be executed on any rewrite engine</a:t>
            </a:r>
          </a:p>
          <a:p>
            <a:pPr lvl="1"/>
            <a:r>
              <a:rPr lang="en-US" sz="2100" dirty="0" smtClean="0"/>
              <a:t>The </a:t>
            </a:r>
            <a:r>
              <a:rPr lang="en-US" sz="2100" i="1" dirty="0" smtClean="0">
                <a:solidFill>
                  <a:srgbClr val="0070C0"/>
                </a:solidFill>
              </a:rPr>
              <a:t>K concurrent rewrite abstract machine</a:t>
            </a:r>
            <a:r>
              <a:rPr lang="en-US" sz="2100" dirty="0" smtClean="0"/>
              <a:t>, or the </a:t>
            </a:r>
            <a:r>
              <a:rPr lang="en-US" sz="2100" i="1" dirty="0" smtClean="0">
                <a:solidFill>
                  <a:srgbClr val="0070C0"/>
                </a:solidFill>
              </a:rPr>
              <a:t>KRAM</a:t>
            </a:r>
            <a:r>
              <a:rPr lang="en-US" sz="2100" dirty="0" smtClean="0"/>
              <a:t>, brings more concurrency to K definitions then their direct translation to rewriting logic gives, but it has no implementation to date; we only use it as a theoretical model for the time being (same as the claimed concurrency of the CHAM)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Relationship Between K and SOS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905000"/>
            <a:ext cx="8077200" cy="4572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K, like other styles, borrowed from SOS the ideas of “syntax-driven semantics” and of “configuration”.  Unlike SOS,</a:t>
            </a:r>
          </a:p>
          <a:p>
            <a:pPr lvl="1"/>
            <a:r>
              <a:rPr lang="en-US" sz="2100" dirty="0" smtClean="0"/>
              <a:t>K is based on “rewriting” instead of “reduction”, so permission to apply rules needs to be taken, instead of given; indeed, in rewriting rules apply wherever they match, with no contextual restrictions</a:t>
            </a:r>
          </a:p>
          <a:p>
            <a:pPr lvl="1"/>
            <a:r>
              <a:rPr lang="en-US" sz="2100" dirty="0" smtClean="0"/>
              <a:t>K takes </a:t>
            </a:r>
            <a:r>
              <a:rPr lang="en-US" sz="2100" dirty="0"/>
              <a:t>p</a:t>
            </a:r>
            <a:r>
              <a:rPr lang="en-US" sz="2100" dirty="0" smtClean="0"/>
              <a:t>ermission to apply rules by structural means (it does not use operator strategies as rewriting logic and Maude, because those are of limited use in K)</a:t>
            </a:r>
          </a:p>
          <a:p>
            <a:pPr lvl="1"/>
            <a:r>
              <a:rPr lang="en-US" sz="2100" dirty="0" smtClean="0"/>
              <a:t>K rules have no premises (only side conditions)</a:t>
            </a:r>
          </a:p>
          <a:p>
            <a:pPr lvl="1"/>
            <a:r>
              <a:rPr lang="en-US" sz="2100" dirty="0" smtClean="0"/>
              <a:t>In other words, the K computational model is simple and uniform:</a:t>
            </a:r>
          </a:p>
          <a:p>
            <a:pPr lvl="2"/>
            <a:r>
              <a:rPr lang="en-US" sz="1800" dirty="0"/>
              <a:t>A</a:t>
            </a:r>
            <a:r>
              <a:rPr lang="en-US" sz="1800" dirty="0" smtClean="0"/>
              <a:t>pply rules wherever they match, provided the side conditions hold</a:t>
            </a:r>
          </a:p>
        </p:txBody>
      </p:sp>
    </p:spTree>
    <p:extLst>
      <p:ext uri="{BB962C8B-B14F-4D97-AF65-F5344CB8AC3E}">
        <p14:creationId xmlns:p14="http://schemas.microsoft.com/office/powerpoint/2010/main" val="1496888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Relationship Between K and MSOS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752600"/>
            <a:ext cx="8077200" cy="4572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K borrowed from MSOS the ideas of labeling semantic items and of only mentioning in each rule those parts of the configuration which are relevant to that rule.  Unlike in MSOS,</a:t>
            </a:r>
          </a:p>
          <a:p>
            <a:pPr lvl="1"/>
            <a:r>
              <a:rPr lang="en-US" sz="2100" dirty="0" smtClean="0"/>
              <a:t>In K the syntactic and the semantic components are treated uniformly, the syntax being just another part of the configuration</a:t>
            </a:r>
          </a:p>
          <a:p>
            <a:pPr lvl="1"/>
            <a:r>
              <a:rPr lang="en-US" sz="2100" dirty="0" smtClean="0"/>
              <a:t>In K all syntactic and semantic components are stored in units called cells, which can be arbitrarily nested and labeled; the labels themselves can also be rewritten in K</a:t>
            </a:r>
          </a:p>
          <a:p>
            <a:pPr lvl="1"/>
            <a:r>
              <a:rPr lang="en-US" sz="2100" dirty="0" smtClean="0"/>
              <a:t>K’s meaning for the non-mentioned parts of the configuration is “they can be concurrently </a:t>
            </a:r>
            <a:r>
              <a:rPr lang="en-US" sz="2100" dirty="0"/>
              <a:t>changed </a:t>
            </a:r>
            <a:r>
              <a:rPr lang="en-US" sz="2100" dirty="0" smtClean="0"/>
              <a:t>by other rule instances”; MSOS, like SOS, is by its very nature an interleaving semantics, because each step ends up taking place at the top of the configuration</a:t>
            </a:r>
          </a:p>
        </p:txBody>
      </p:sp>
    </p:spTree>
    <p:extLst>
      <p:ext uri="{BB962C8B-B14F-4D97-AF65-F5344CB8AC3E}">
        <p14:creationId xmlns:p14="http://schemas.microsoft.com/office/powerpoint/2010/main" val="1496888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Relationship Between K and RSEC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752600"/>
            <a:ext cx="8074152" cy="4800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K borrowed from reduction semantics with evaluation contexts (RSEC) the basic idea of “evaluation context”.  Unlike RSEC,</a:t>
            </a:r>
          </a:p>
          <a:p>
            <a:pPr lvl="1"/>
            <a:r>
              <a:rPr lang="en-US" sz="2100" dirty="0" smtClean="0"/>
              <a:t>K represents evaluation contexts flattened as </a:t>
            </a:r>
            <a:r>
              <a:rPr lang="en-US" sz="2100" dirty="0"/>
              <a:t>sequences </a:t>
            </a:r>
            <a:r>
              <a:rPr lang="en-US" sz="2100" dirty="0" smtClean="0"/>
              <a:t>of computational tasks, as we did in CHAM </a:t>
            </a:r>
            <a:r>
              <a:rPr lang="en-US" sz="2500" dirty="0" smtClean="0"/>
              <a:t>(</a:t>
            </a:r>
            <a:r>
              <a:rPr lang="en-US" sz="2100" dirty="0" smtClean="0"/>
              <a:t>actually we borrowed that idea in CHAM from K, since the airlock was not powerful enough to correctly define the evaluation strategies of IMP’s constructs)</a:t>
            </a:r>
          </a:p>
          <a:p>
            <a:pPr lvl="1"/>
            <a:r>
              <a:rPr lang="en-US" sz="2100" dirty="0" smtClean="0"/>
              <a:t>K does not make any attempt to be faithful to syntax; in particular, it uniformly supports purely syntactic definitions based on substitutions, as well as implementation-like definitions of abstract machines based on environments, stacks, continuations, etc.</a:t>
            </a:r>
          </a:p>
          <a:p>
            <a:pPr lvl="1"/>
            <a:r>
              <a:rPr lang="en-US" sz="2100" dirty="0" smtClean="0"/>
              <a:t>K prefers to use its nested-cell approach to define configurations, instead of treating the configurations as “syntax” in order to use the same syntactic mechanisms also for reading/writing semantic info.</a:t>
            </a:r>
          </a:p>
        </p:txBody>
      </p:sp>
    </p:spTree>
    <p:extLst>
      <p:ext uri="{BB962C8B-B14F-4D97-AF65-F5344CB8AC3E}">
        <p14:creationId xmlns:p14="http://schemas.microsoft.com/office/powerpoint/2010/main" val="2625788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Relationship Between K and CHAM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752600"/>
            <a:ext cx="8074152" cy="4800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K borrowed from the CHAM the ideas of representing configurations as possibly nested bags (or </a:t>
            </a:r>
            <a:r>
              <a:rPr lang="en-US" sz="2400" dirty="0" err="1" smtClean="0"/>
              <a:t>multisets</a:t>
            </a:r>
            <a:r>
              <a:rPr lang="en-US" sz="2400" dirty="0" smtClean="0"/>
              <a:t>) and of heating/cooling the syntax, but in a more general setting and without the chemical load.  For example:</a:t>
            </a:r>
          </a:p>
          <a:p>
            <a:pPr lvl="1"/>
            <a:r>
              <a:rPr lang="en-US" sz="2100" dirty="0" smtClean="0"/>
              <a:t>K’s cells can contain not only bags, but also lists, sets and maps</a:t>
            </a:r>
          </a:p>
          <a:p>
            <a:pPr lvl="1"/>
            <a:r>
              <a:rPr lang="en-US" sz="2100" dirty="0" smtClean="0"/>
              <a:t>K’s rules can apply everywhere they match, not only in solutions; if one wants to limit the application of a rule to solutions only like in the CHAM, then one can simply mention the membrane in the rule</a:t>
            </a:r>
          </a:p>
          <a:p>
            <a:pPr lvl="1"/>
            <a:r>
              <a:rPr lang="en-US" sz="2100" dirty="0" smtClean="0"/>
              <a:t>K does not use any airlock, because the airlock is unnecessary when one allows the full power of AC matching, like K does.  The CHAM had the airlock for chemical intuitions and for technical concerns that </a:t>
            </a:r>
            <a:r>
              <a:rPr lang="en-US" sz="2100" dirty="0" err="1" smtClean="0"/>
              <a:t>multiset</a:t>
            </a:r>
            <a:r>
              <a:rPr lang="en-US" sz="2100" dirty="0" smtClean="0"/>
              <a:t> matching is not feasible.  Today’s advances in rewriting modulo AC make CHAM’s technical concern a non-issue anymore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2713396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Relationship Between K and </a:t>
            </a:r>
            <a:r>
              <a:rPr lang="en-US" dirty="0" err="1" smtClean="0"/>
              <a:t>Denotational</a:t>
            </a:r>
            <a:r>
              <a:rPr lang="en-US" dirty="0" smtClean="0"/>
              <a:t> Semantics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226552" cy="5029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Even though K has not been inspired by </a:t>
            </a:r>
            <a:r>
              <a:rPr lang="en-US" sz="2400" dirty="0" err="1" smtClean="0"/>
              <a:t>denotational</a:t>
            </a:r>
            <a:r>
              <a:rPr lang="en-US" sz="2400" dirty="0" smtClean="0"/>
              <a:t> semantics, both are mathematically grounded.  Moreover, it should be possible to associate a </a:t>
            </a:r>
            <a:r>
              <a:rPr lang="en-US" sz="2400" dirty="0" err="1" smtClean="0"/>
              <a:t>denotational</a:t>
            </a:r>
            <a:r>
              <a:rPr lang="en-US" sz="2400" dirty="0" smtClean="0"/>
              <a:t> semantics to any K definition as follows (nobody did it formally so far, though):</a:t>
            </a:r>
          </a:p>
          <a:p>
            <a:pPr lvl="1"/>
            <a:r>
              <a:rPr lang="en-US" sz="2100" dirty="0" smtClean="0"/>
              <a:t>K, through its representation in rewriting logic, can be endowed with an initial model semantics, which can be regarded as “the” mathematical domain of interpretation for the language syntax</a:t>
            </a:r>
          </a:p>
          <a:p>
            <a:pPr lvl="1"/>
            <a:r>
              <a:rPr lang="en-US" sz="2100" dirty="0" smtClean="0"/>
              <a:t>To achieve that, we need to isolate the syntax from the rest of the configuration and, instead, to interpret the syntax into the domain of functions from configurations to configurations</a:t>
            </a:r>
          </a:p>
          <a:p>
            <a:pPr lvl="1"/>
            <a:r>
              <a:rPr lang="en-US" sz="2100" dirty="0" smtClean="0"/>
              <a:t>To define the function associated to each language construct, one would need to “run” the K semantics, operation which can be regarded as a fixed-point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38844740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2149</TotalTime>
  <Words>2135</Words>
  <Application>Microsoft Office PowerPoint</Application>
  <PresentationFormat>On-screen Show (4:3)</PresentationFormat>
  <Paragraphs>185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Median</vt:lpstr>
      <vt:lpstr>K A rewrite-based Language Definitional Framework</vt:lpstr>
      <vt:lpstr>Observation</vt:lpstr>
      <vt:lpstr>Natural Questions</vt:lpstr>
      <vt:lpstr>The K Framework</vt:lpstr>
      <vt:lpstr>Relationship Between K and SOS</vt:lpstr>
      <vt:lpstr>Relationship Between K and MSOS</vt:lpstr>
      <vt:lpstr>Relationship Between K and RSEC</vt:lpstr>
      <vt:lpstr>Relationship Between K and CHAM</vt:lpstr>
      <vt:lpstr>Relationship Between K and Denotational Semantics</vt:lpstr>
      <vt:lpstr>K Definitions / K Systems</vt:lpstr>
      <vt:lpstr>Configurations</vt:lpstr>
      <vt:lpstr>Syntax of Configurations</vt:lpstr>
      <vt:lpstr>Configuration of CHALLENGE</vt:lpstr>
      <vt:lpstr>Computations</vt:lpstr>
      <vt:lpstr>K Rules</vt:lpstr>
      <vt:lpstr>K Heating/Cooling Rules</vt:lpstr>
      <vt:lpstr>Computational Classes</vt:lpstr>
      <vt:lpstr>Strictness Notation</vt:lpstr>
      <vt:lpstr>Example: K Annotated Syntax of IMP</vt:lpstr>
      <vt:lpstr>K Rules in Their Full Generality</vt:lpstr>
      <vt:lpstr>Discussion on K Rules</vt:lpstr>
      <vt:lpstr>Complete K Semantics of IMP</vt:lpstr>
      <vt:lpstr>Concurrency in K</vt:lpstr>
      <vt:lpstr>Why Explicit Data Sharing? Example: Resource Sharing</vt:lpstr>
      <vt:lpstr>Why Explicit Data Sharing? Example: Resource Sharing</vt:lpstr>
      <vt:lpstr>Why Explicit Data Sharing? Example: Mutual Exclusion</vt:lpstr>
      <vt:lpstr>Why Explicit Data Sharing? Example: Mutual Exclusion</vt:lpstr>
      <vt:lpstr>Why Explicit Data Sharing? Example: Mutual Exclusion</vt:lpstr>
      <vt:lpstr>Conventional Rewrite Rules Are Not Expressive Enough for Concurrency</vt:lpstr>
      <vt:lpstr>Example of K Rule Resource Sharing</vt:lpstr>
      <vt:lpstr>Example of K Rule Resource Sharing – Alternative rule</vt:lpstr>
      <vt:lpstr>Example of K Rule Mutual Exclusion</vt:lpstr>
      <vt:lpstr>Rewriting Modulo … Insufficient</vt:lpstr>
      <vt:lpstr>Special Support for Lists and Bags in K</vt:lpstr>
      <vt:lpstr>Special Support for Lists and Bags in 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Conventional Semantic Approaches</dc:title>
  <dc:creator>Rosu, Grigore</dc:creator>
  <cp:lastModifiedBy>Rosu, Grigore</cp:lastModifiedBy>
  <cp:revision>299</cp:revision>
  <dcterms:created xsi:type="dcterms:W3CDTF">2006-08-16T00:00:00Z</dcterms:created>
  <dcterms:modified xsi:type="dcterms:W3CDTF">2010-10-22T16:35:43Z</dcterms:modified>
</cp:coreProperties>
</file>